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image21.JPG" ContentType="image/png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2"/>
  </p:notesMasterIdLst>
  <p:sldIdLst>
    <p:sldId id="256" r:id="rId2"/>
    <p:sldId id="638" r:id="rId3"/>
    <p:sldId id="609" r:id="rId4"/>
    <p:sldId id="579" r:id="rId5"/>
    <p:sldId id="580" r:id="rId6"/>
    <p:sldId id="640" r:id="rId7"/>
    <p:sldId id="585" r:id="rId8"/>
    <p:sldId id="639" r:id="rId9"/>
    <p:sldId id="592" r:id="rId10"/>
    <p:sldId id="644" r:id="rId11"/>
    <p:sldId id="624" r:id="rId12"/>
    <p:sldId id="595" r:id="rId13"/>
    <p:sldId id="596" r:id="rId14"/>
    <p:sldId id="591" r:id="rId15"/>
    <p:sldId id="597" r:id="rId16"/>
    <p:sldId id="636" r:id="rId17"/>
    <p:sldId id="599" r:id="rId18"/>
    <p:sldId id="600" r:id="rId19"/>
    <p:sldId id="590" r:id="rId20"/>
    <p:sldId id="587" r:id="rId21"/>
    <p:sldId id="641" r:id="rId22"/>
    <p:sldId id="657" r:id="rId23"/>
    <p:sldId id="586" r:id="rId24"/>
    <p:sldId id="642" r:id="rId25"/>
    <p:sldId id="588" r:id="rId26"/>
    <p:sldId id="603" r:id="rId27"/>
    <p:sldId id="649" r:id="rId28"/>
    <p:sldId id="648" r:id="rId29"/>
    <p:sldId id="652" r:id="rId30"/>
    <p:sldId id="593" r:id="rId31"/>
    <p:sldId id="633" r:id="rId32"/>
    <p:sldId id="643" r:id="rId33"/>
    <p:sldId id="632" r:id="rId34"/>
    <p:sldId id="622" r:id="rId35"/>
    <p:sldId id="582" r:id="rId36"/>
    <p:sldId id="626" r:id="rId37"/>
    <p:sldId id="629" r:id="rId38"/>
    <p:sldId id="654" r:id="rId39"/>
    <p:sldId id="655" r:id="rId40"/>
    <p:sldId id="656" r:id="rId41"/>
    <p:sldId id="645" r:id="rId42"/>
    <p:sldId id="647" r:id="rId43"/>
    <p:sldId id="650" r:id="rId44"/>
    <p:sldId id="653" r:id="rId45"/>
    <p:sldId id="602" r:id="rId46"/>
    <p:sldId id="616" r:id="rId47"/>
    <p:sldId id="631" r:id="rId48"/>
    <p:sldId id="619" r:id="rId49"/>
    <p:sldId id="620" r:id="rId50"/>
    <p:sldId id="621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6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F6E32-A7F9-4E25-85A6-3E8A9BB8CAA6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4774C-E415-40C2-907E-D39467BE33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952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D6B88-808E-52B3-B3E6-9C30728A0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C16152-66F7-26B4-9FFB-1AB5EACD2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7372B-6D0E-EDD9-72E7-AF43DE174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FFE45-66BA-4EEC-AB66-768415BA3FA3}" type="datetime1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C1841-B92A-17E9-E08D-5E6E825FC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ECA55-E770-FCF4-29FF-F3A2DD91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891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7E8D1-B300-B790-38CD-29063E534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294330-0B62-FD95-1908-C0EF515BB4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DBA7A-52BD-2B28-49C4-DCB12F821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84B9B-C8DD-4CA9-BDA6-F57847A10B04}" type="datetime1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5B0DE-BE3D-8B9D-459A-E12D36822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F6053-AB8D-A602-8916-566C491A3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73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9691C1-4486-46F6-976B-921629B49A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C1F311-9EA3-1395-B308-B5BEFDE83D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E34E4-C7BA-1750-C99A-85A91F75B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07226-E61F-44C3-BB91-1C7D8A1C4A00}" type="datetime1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49199-9D25-2DF3-8B6A-55A48DBFB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3695B-7C58-36F4-CE59-D7642868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032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1A780-6FB3-2F26-C849-F354ADA84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B9314-EC5A-D01B-A5C0-98028677F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4120D-A2A4-580B-D651-14E211E4C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EA437-6D5C-40CB-AD0D-42A802281FC2}" type="datetime1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651C5-A504-8B38-15EB-35C370453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B1CD9-E64A-A2D9-519C-5754B3200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998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CC476-2BDE-FBF5-ADE4-AB2C1F892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A63B06-7528-A106-6105-E0D67525A5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ACE20-A644-1252-864E-6CE1CF66B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A40F0-8D58-4475-AD8D-6CFE3DE036FD}" type="datetime1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03D85-4C8D-D749-8310-51FC23B5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A31F2-4442-6C0F-EC9C-BEFD74502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609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6036E-588A-D140-1FDA-2069155E1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3937D-4964-9A3B-3178-101DFD1A75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C83541-9FF1-70E3-4F08-CAE59AE9F1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F2BC24-483A-360D-B6A2-F86C1FAE2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6A50E-2AF1-4EF8-95BA-23C2BFF9EB15}" type="datetime1">
              <a:rPr lang="en-GB" smtClean="0"/>
              <a:t>17/07/2023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73F21-2A7E-B1AB-16CD-EAF13DA26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910ABD-0E04-62F4-A158-7E8A45363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232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B9624-E881-8AB4-3CB1-7990D11E9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68BBC8-1B67-786F-CF43-296A4F3DD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39838B-2AE2-C04F-3AF8-A9294B7416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682F57-9B40-670A-EFF7-BEB0A25C33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9B8E81-0661-85BB-996F-D8C5BF29C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A83435-AA24-B73D-EB39-346D6CBF5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64A05-832D-434F-8A77-3B376F5AD76B}" type="datetime1">
              <a:rPr lang="en-GB" smtClean="0"/>
              <a:t>17/07/2023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E3A9CE-071B-0DB1-FE0D-1E725F7B3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9B1B9B-C24E-2883-EA5D-0E2150E0F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302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5EA40-6925-5D55-ABA1-690C429F6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64945C-C02C-E359-2FDA-AB5DCB953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7244-F3CF-4675-BFD2-785077B67B3A}" type="datetime1">
              <a:rPr lang="en-GB" smtClean="0"/>
              <a:t>17/07/2023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EC16D-FBD2-3813-5A28-D762DBE67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F0FE6B-150E-3777-30EE-EF2135173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009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461132-FB58-C322-1A8F-A0B1FA4F6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76EC-FE37-4366-A1D7-5844D6CB9F4B}" type="datetime1">
              <a:rPr lang="en-GB" smtClean="0"/>
              <a:t>17/07/2023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747F6F-1A93-DDCE-E73B-552F72C0B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9D4E3-1795-8351-7685-92B878E88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687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7C280-A087-828E-D3CE-22B6D005C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6F0C3-8AD6-0D86-97DE-92A900D15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80D91F-1C58-74B3-557B-1CA29AECAC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026AD5-5AED-1A2C-1CB7-9EE8EECAF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EA72-09B4-4A63-A560-4D832F1D42A9}" type="datetime1">
              <a:rPr lang="en-GB" smtClean="0"/>
              <a:t>17/07/2023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5F0521-C4D8-8DAE-40B3-A443B7FAB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D29AA-07B3-CD90-67F4-3470AE427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682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B4F03-33A1-BFCB-611E-6B55C1B20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C31876-F98D-3502-1AAE-BB49ECC031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3B7DAC-EBFE-E94E-A7DF-9651DCEE5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50C854-BD45-EB26-F4E3-34C705CB8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268B-B475-4622-9518-BFC86C770A1F}" type="datetime1">
              <a:rPr lang="en-GB" smtClean="0"/>
              <a:t>17/07/2023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511B5-0C02-951B-E5D1-FF6CA3B4A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5660C-A466-B0EB-A4CD-68AD0157C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855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5D0755-9D49-226B-E851-E25C752BE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11FE1-CE2C-3ABE-66F4-3DE5B530E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042EE-6FFB-DB96-9BE6-CFB48024C3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F97A9-2093-48A2-A985-690F28860182}" type="datetime1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AAC06-F872-7634-B436-F3518643F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22DC1-772B-E7D7-9F1E-79EC26F33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FDE1C-EDFF-48A0-9F39-5F50C4A0D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022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crossing a street&#10;&#10;Description automatically generated">
            <a:extLst>
              <a:ext uri="{FF2B5EF4-FFF2-40B4-BE49-F238E27FC236}">
                <a16:creationId xmlns:a16="http://schemas.microsoft.com/office/drawing/2014/main" id="{0C32BDAE-564E-49F3-742E-171931F1EC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" r="13818" b="593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E043CC-4F5C-6029-5B80-E534A59B71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2"/>
            <a:ext cx="4709839" cy="3424557"/>
          </a:xfrm>
        </p:spPr>
        <p:txBody>
          <a:bodyPr anchor="b">
            <a:normAutofit/>
          </a:bodyPr>
          <a:lstStyle/>
          <a:p>
            <a:pPr algn="l"/>
            <a:r>
              <a:rPr lang="en-GB" sz="4400" b="1" i="0" dirty="0">
                <a:solidFill>
                  <a:schemeClr val="bg1"/>
                </a:solidFill>
                <a:effectLst/>
              </a:rPr>
              <a:t>Master - Final Thesis</a:t>
            </a:r>
            <a:br>
              <a:rPr lang="en-GB" sz="3600" b="1" i="0" dirty="0">
                <a:solidFill>
                  <a:schemeClr val="bg1"/>
                </a:solidFill>
                <a:effectLst/>
              </a:rPr>
            </a:br>
            <a:br>
              <a:rPr lang="en-GB" sz="2400" b="1" i="0" dirty="0">
                <a:solidFill>
                  <a:schemeClr val="bg1"/>
                </a:solidFill>
                <a:effectLst/>
              </a:rPr>
            </a:br>
            <a:br>
              <a:rPr lang="en-GB" sz="2400" b="1" i="0" dirty="0">
                <a:solidFill>
                  <a:schemeClr val="bg1"/>
                </a:solidFill>
                <a:effectLst/>
              </a:rPr>
            </a:br>
            <a:r>
              <a:rPr lang="en-GB" sz="2800" b="1" i="0" dirty="0">
                <a:solidFill>
                  <a:schemeClr val="bg1"/>
                </a:solidFill>
                <a:effectLst/>
              </a:rPr>
              <a:t>Public Transport road safety risk for pedestrians and cyclists?</a:t>
            </a:r>
            <a:br>
              <a:rPr lang="en-GB" sz="2800" b="1" i="0" dirty="0">
                <a:solidFill>
                  <a:schemeClr val="bg1"/>
                </a:solidFill>
                <a:effectLst/>
              </a:rPr>
            </a:br>
            <a:br>
              <a:rPr lang="en-GB" sz="2800" b="1" dirty="0">
                <a:solidFill>
                  <a:schemeClr val="bg1"/>
                </a:solidFill>
                <a:effectLst/>
              </a:rPr>
            </a:br>
            <a:r>
              <a:rPr lang="en-GB" sz="2800" b="1" i="0" dirty="0">
                <a:solidFill>
                  <a:schemeClr val="bg1"/>
                </a:solidFill>
                <a:effectLst/>
              </a:rPr>
              <a:t>Case Study of Santiago de Chile</a:t>
            </a:r>
            <a:br>
              <a:rPr lang="en-GB" sz="2600" b="1" dirty="0">
                <a:solidFill>
                  <a:schemeClr val="bg1"/>
                </a:solidFill>
                <a:effectLst/>
              </a:rPr>
            </a:br>
            <a:endParaRPr lang="en-GB" sz="2600" b="1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293CD5-C0F0-44E4-FE3F-A99A65E9B8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GB" sz="1800" b="1" i="0" dirty="0">
                <a:solidFill>
                  <a:schemeClr val="bg1"/>
                </a:solidFill>
                <a:effectLst/>
                <a:latin typeface="+mj-lt"/>
              </a:rPr>
              <a:t>Final Thesis developed by: </a:t>
            </a:r>
            <a:r>
              <a:rPr lang="en-GB" sz="1800" b="0" i="0" dirty="0">
                <a:solidFill>
                  <a:schemeClr val="bg1"/>
                </a:solidFill>
                <a:effectLst/>
                <a:latin typeface="+mj-lt"/>
              </a:rPr>
              <a:t>Rimbaud, Axel</a:t>
            </a:r>
            <a:endParaRPr lang="en-GB" sz="1800" dirty="0">
              <a:solidFill>
                <a:schemeClr val="bg1"/>
              </a:solidFill>
              <a:effectLst/>
              <a:latin typeface="+mj-lt"/>
            </a:endParaRPr>
          </a:p>
          <a:p>
            <a:pPr algn="l"/>
            <a:r>
              <a:rPr lang="en-GB" sz="1800" b="0" i="0" dirty="0">
                <a:solidFill>
                  <a:schemeClr val="bg1"/>
                </a:solidFill>
                <a:effectLst/>
                <a:latin typeface="+mj-lt"/>
              </a:rPr>
              <a:t>Directed by: Estrada, Miquel</a:t>
            </a:r>
            <a:endParaRPr lang="en-GB" sz="1800" dirty="0">
              <a:solidFill>
                <a:schemeClr val="bg1"/>
              </a:solidFill>
              <a:effectLst/>
              <a:latin typeface="+mj-lt"/>
            </a:endParaRPr>
          </a:p>
          <a:p>
            <a:pPr algn="l"/>
            <a:r>
              <a:rPr lang="en-GB" sz="1800" b="0" i="0" dirty="0">
                <a:solidFill>
                  <a:schemeClr val="bg1"/>
                </a:solidFill>
                <a:effectLst/>
                <a:latin typeface="+mj-lt"/>
              </a:rPr>
              <a:t>Master in: Urban Mobility</a:t>
            </a:r>
            <a:endParaRPr lang="en-GB" sz="1800" dirty="0">
              <a:solidFill>
                <a:schemeClr val="bg1"/>
              </a:solidFill>
              <a:effectLst/>
              <a:latin typeface="+mj-lt"/>
            </a:endParaRPr>
          </a:p>
          <a:p>
            <a:pPr algn="l"/>
            <a:r>
              <a:rPr lang="en-GB" sz="1800" b="0" i="0" dirty="0">
                <a:solidFill>
                  <a:schemeClr val="bg1"/>
                </a:solidFill>
                <a:effectLst/>
                <a:latin typeface="+mj-lt"/>
              </a:rPr>
              <a:t>Barcelona, </a:t>
            </a:r>
            <a:r>
              <a:rPr lang="en-GB" sz="1800" dirty="0">
                <a:solidFill>
                  <a:schemeClr val="bg1"/>
                </a:solidFill>
                <a:latin typeface="+mj-lt"/>
              </a:rPr>
              <a:t>17</a:t>
            </a:r>
            <a:r>
              <a:rPr lang="en-GB" sz="1800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GB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1800" b="0" i="0" dirty="0">
                <a:solidFill>
                  <a:schemeClr val="bg1"/>
                </a:solidFill>
                <a:effectLst/>
                <a:latin typeface="+mj-lt"/>
              </a:rPr>
              <a:t>of July 2023</a:t>
            </a:r>
            <a:endParaRPr lang="en-GB" sz="1800" dirty="0">
              <a:solidFill>
                <a:schemeClr val="bg1"/>
              </a:solidFill>
              <a:effectLst/>
              <a:latin typeface="+mj-lt"/>
            </a:endParaRPr>
          </a:p>
          <a:p>
            <a:pPr algn="l"/>
            <a:endParaRPr lang="en-GB" sz="1300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1">
            <a:extLst>
              <a:ext uri="{FF2B5EF4-FFF2-40B4-BE49-F238E27FC236}">
                <a16:creationId xmlns:a16="http://schemas.microsoft.com/office/drawing/2014/main" id="{35B73651-1C58-9A82-4359-301D9D1C3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07166" cy="102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4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76"/>
    </mc:Choice>
    <mc:Fallback xmlns="">
      <p:transition spd="slow" advTm="1717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1"/>
            <a:ext cx="12191990" cy="16886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C6364B-D2FF-5BB3-D1D6-2FF202A44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Literature and research gaps</a:t>
            </a: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215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B54BB0-9F6F-1D7E-D7AB-3112FFBDC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5" y="2185798"/>
            <a:ext cx="6813241" cy="343204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D91DD4-8EF8-AB90-04CB-2FC45857C209}"/>
              </a:ext>
            </a:extLst>
          </p:cNvPr>
          <p:cNvSpPr txBox="1"/>
          <p:nvPr/>
        </p:nvSpPr>
        <p:spPr>
          <a:xfrm>
            <a:off x="1156851" y="5545591"/>
            <a:ext cx="5158180" cy="518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04088">
              <a:spcAft>
                <a:spcPts val="770"/>
              </a:spcAft>
            </a:pPr>
            <a:r>
              <a:rPr lang="en-GB" sz="1386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Number of publications on the Scopus platform related to crashes</a:t>
            </a:r>
            <a:br>
              <a:rPr lang="en-GB" sz="1386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</a:br>
            <a:r>
              <a:rPr lang="en-GB" sz="1386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involving pedestrians, cyclists and buses (Scopus, 2023).</a:t>
            </a:r>
            <a:endParaRPr lang="en-GB" sz="1800" i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F74EFD-EAD2-F93F-8385-4005048B47B0}"/>
              </a:ext>
            </a:extLst>
          </p:cNvPr>
          <p:cNvSpPr txBox="1"/>
          <p:nvPr/>
        </p:nvSpPr>
        <p:spPr>
          <a:xfrm>
            <a:off x="7108710" y="1978332"/>
            <a:ext cx="4601703" cy="3826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0028" indent="-220028" defTabSz="704088">
              <a:spcAft>
                <a:spcPts val="770"/>
              </a:spcAft>
              <a:buFont typeface="Arial" panose="020B0604020202020204" pitchFamily="34" charset="0"/>
              <a:buChar char="•"/>
            </a:pPr>
            <a:r>
              <a:rPr lang="en-GB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Increasing interest in the topic</a:t>
            </a:r>
          </a:p>
          <a:p>
            <a:pPr defTabSz="704088">
              <a:spcAft>
                <a:spcPts val="770"/>
              </a:spcAft>
            </a:pPr>
            <a:endParaRPr lang="en-GB" sz="2400" kern="12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marL="220028" indent="-220028" defTabSz="704088">
              <a:spcAft>
                <a:spcPts val="770"/>
              </a:spcAft>
              <a:buFont typeface="Arial" panose="020B0604020202020204" pitchFamily="34" charset="0"/>
              <a:buChar char="•"/>
            </a:pPr>
            <a:r>
              <a:rPr lang="en-GB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Research gap on pedestrian/bus and cyclist/bus crashes in Santiago de Chile</a:t>
            </a:r>
          </a:p>
          <a:p>
            <a:pPr marL="220028" indent="-220028" defTabSz="704088">
              <a:spcAft>
                <a:spcPts val="770"/>
              </a:spcAft>
              <a:buFont typeface="Arial" panose="020B0604020202020204" pitchFamily="34" charset="0"/>
              <a:buChar char="•"/>
            </a:pPr>
            <a:endParaRPr lang="en-GB" sz="2400" kern="12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marL="220028" indent="-220028" defTabSz="704088">
              <a:spcAft>
                <a:spcPts val="770"/>
              </a:spcAft>
              <a:buFont typeface="Arial" panose="020B0604020202020204" pitchFamily="34" charset="0"/>
              <a:buChar char="•"/>
            </a:pPr>
            <a:r>
              <a:rPr lang="en-GB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Research gap on road safety impact of public transport buses in Santiago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223A9C72-8DAC-B2EF-9120-D03570E7B892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10</a:t>
            </a:fld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60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85"/>
    </mc:Choice>
    <mc:Fallback xmlns="">
      <p:transition spd="slow" advTm="4738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1"/>
            <a:ext cx="12191990" cy="16886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C6364B-D2FF-5BB3-D1D6-2FF202A44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Crash severity models - Risk factors</a:t>
            </a: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215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58208D-6FA6-0B66-2A99-4B93D465ACDF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Crash severity models - Risk factors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85EE3B-F6FD-3961-FE96-92441907DE77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Crash severity models - Risk factors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C5EFB8-7A39-F1AA-0B1A-88D0F5F7751D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Crash severity models - Risk factors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8EB1AE-BFDD-BD02-354C-4A1A95FD6E95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Crash severity models - Risk factors</a:t>
            </a:r>
            <a:endParaRPr lang="en-GB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D4DF466-5C80-626D-F51D-B275CED22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55" y="2032369"/>
            <a:ext cx="5180045" cy="4351338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Speed</a:t>
            </a:r>
          </a:p>
          <a:p>
            <a:r>
              <a:rPr lang="en-GB" sz="2400" dirty="0"/>
              <a:t>Road user gender</a:t>
            </a:r>
          </a:p>
          <a:p>
            <a:r>
              <a:rPr lang="en-GB" sz="2400" dirty="0"/>
              <a:t>Bus Driver Gender</a:t>
            </a:r>
          </a:p>
          <a:p>
            <a:r>
              <a:rPr lang="en-GB" sz="2400" dirty="0"/>
              <a:t>Road user age</a:t>
            </a:r>
          </a:p>
          <a:p>
            <a:r>
              <a:rPr lang="en-GB" sz="2400" dirty="0"/>
              <a:t>Days of week and weekends</a:t>
            </a:r>
          </a:p>
          <a:p>
            <a:r>
              <a:rPr lang="en-GB" sz="2400" dirty="0"/>
              <a:t>Time of the day</a:t>
            </a:r>
          </a:p>
          <a:p>
            <a:r>
              <a:rPr lang="en-GB" sz="2400" dirty="0"/>
              <a:t>Nighttime and lighting conditions</a:t>
            </a:r>
          </a:p>
          <a:p>
            <a:r>
              <a:rPr lang="en-GB" sz="2400" dirty="0"/>
              <a:t>Weather</a:t>
            </a:r>
          </a:p>
          <a:p>
            <a:r>
              <a:rPr lang="en-GB" sz="2400" dirty="0"/>
              <a:t>Road characteristics</a:t>
            </a:r>
          </a:p>
          <a:p>
            <a:r>
              <a:rPr lang="en-GB" sz="2400" dirty="0"/>
              <a:t>Manoeuvres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0AA5F3D2-4058-BFAB-8819-F65473DD7372}"/>
              </a:ext>
            </a:extLst>
          </p:cNvPr>
          <p:cNvSpPr/>
          <p:nvPr/>
        </p:nvSpPr>
        <p:spPr>
          <a:xfrm>
            <a:off x="6286501" y="3613666"/>
            <a:ext cx="885825" cy="933450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E17F9A2-88A6-8419-6952-CB94C13C73FE}"/>
              </a:ext>
            </a:extLst>
          </p:cNvPr>
          <p:cNvSpPr txBox="1">
            <a:spLocks/>
          </p:cNvSpPr>
          <p:nvPr/>
        </p:nvSpPr>
        <p:spPr>
          <a:xfrm>
            <a:off x="7954874" y="3854317"/>
            <a:ext cx="3115646" cy="57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/>
              <a:t>Road crash severity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D692DB87-9804-B064-240A-F3C7D946E0A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11</a:t>
            </a:fld>
            <a:endParaRPr lang="en-GB" sz="1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040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98"/>
    </mc:Choice>
    <mc:Fallback xmlns="">
      <p:transition spd="slow" advTm="27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  <p:bldP spid="22" grpId="0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1"/>
            <a:ext cx="12191990" cy="16886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5042E9-4E5C-46E0-93B7-36465E99D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Crash Severity Models</a:t>
            </a:r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215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0E753-E5DE-96D2-8778-6E26A6AE1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3550" y="1811824"/>
            <a:ext cx="6809704" cy="2178788"/>
          </a:xfrm>
        </p:spPr>
        <p:txBody>
          <a:bodyPr>
            <a:normAutofit/>
          </a:bodyPr>
          <a:lstStyle/>
          <a:p>
            <a:pPr marL="146304" indent="-146304" defTabSz="585216">
              <a:spcBef>
                <a:spcPts val="640"/>
              </a:spcBef>
            </a:pPr>
            <a:r>
              <a:rPr lang="fr-FR" sz="2400" kern="0" dirty="0" err="1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Logit</a:t>
            </a:r>
            <a:r>
              <a:rPr lang="fr-FR" sz="2400" kern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fr-FR" sz="2400" kern="0" dirty="0" err="1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models</a:t>
            </a:r>
            <a:r>
              <a:rPr lang="fr-FR" sz="2400" kern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146304" indent="-146304" defTabSz="585216">
              <a:spcBef>
                <a:spcPts val="640"/>
              </a:spcBef>
            </a:pPr>
            <a:r>
              <a:rPr lang="en-GB" sz="2400" kern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Binary Probit models </a:t>
            </a:r>
            <a:endParaRPr lang="fr-FR" sz="2400" kern="0" dirty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endParaRPr>
          </a:p>
          <a:p>
            <a:pPr marL="146304" indent="-146304" defTabSz="585216">
              <a:spcBef>
                <a:spcPts val="640"/>
              </a:spcBef>
            </a:pPr>
            <a:r>
              <a:rPr lang="en-GB" sz="2400" kern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Ordered Probit Models </a:t>
            </a:r>
            <a:endParaRPr lang="fr-FR" sz="2400" kern="0" dirty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endParaRPr>
          </a:p>
          <a:p>
            <a:pPr marL="146304" indent="-146304" defTabSz="585216">
              <a:spcBef>
                <a:spcPts val="640"/>
              </a:spcBef>
            </a:pPr>
            <a:r>
              <a:rPr lang="en-GB" sz="2400" kern="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Multinomial Logit Models:</a:t>
            </a:r>
            <a:endParaRPr lang="en-GB" sz="2400" kern="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B4BA3B91-CD88-32D1-6F63-4BA73197C6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00603" y="3278479"/>
                <a:ext cx="6809704" cy="281784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46304" indent="-146304" defTabSz="585216">
                  <a:spcBef>
                    <a:spcPts val="640"/>
                  </a:spcBef>
                </a:pPr>
                <a:endParaRPr lang="en-GB" sz="2400" kern="0" dirty="0">
                  <a:solidFill>
                    <a:schemeClr val="tx1"/>
                  </a:solidFill>
                  <a:ea typeface="+mn-ea"/>
                  <a:cs typeface="Times New Roman" panose="02020603050405020304" pitchFamily="18" charset="0"/>
                </a:endParaRPr>
              </a:p>
              <a:p>
                <a:pPr marL="0" indent="0" defTabSz="585216">
                  <a:spcBef>
                    <a:spcPts val="64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lang="en-GB" sz="24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𝑃</m:t>
                          </m:r>
                        </m:e>
                        <m:sub>
                          <m:r>
                            <a:rPr lang="en-GB" sz="24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GB" sz="24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r>
                            <a:rPr lang="en-GB" sz="24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𝑖</m:t>
                          </m:r>
                        </m:e>
                      </m:d>
                      <m:r>
                        <a:rPr lang="en-GB" sz="24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</a:rPr>
                        <m:t>= </m:t>
                      </m:r>
                      <m:f>
                        <m:fPr>
                          <m:ctrlPr>
                            <a:rPr lang="en-GB" sz="24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400" i="1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pPr>
                            <m:e>
                              <m:r>
                                <a:rPr lang="en-GB" sz="2400" i="1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GB" sz="24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GB" sz="24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sz="2400" i="1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GB" sz="24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GB" sz="24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en-GB" sz="2400" i="1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naryPr>
                            <m:sub>
                              <m:r>
                                <a:rPr lang="en-GB" sz="2400" i="1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𝑗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GB" sz="24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sSupPr>
                                <m:e>
                                  <m:r>
                                    <a:rPr lang="en-GB" sz="24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GB" sz="2400" i="1" kern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 kern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GB" sz="2400" i="1" kern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GB" sz="24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GB" sz="2400" i="1" kern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 kern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GB" sz="2400" i="1" kern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GB" sz="2400" kern="1200" dirty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292608" lvl="1" indent="0" defTabSz="585216">
                  <a:spcBef>
                    <a:spcPts val="320"/>
                  </a:spcBef>
                  <a:buNone/>
                </a:pPr>
                <a:r>
                  <a:rPr lang="en-GB" sz="1800" kern="1200" dirty="0">
                    <a:solidFill>
                      <a:schemeClr val="tx1"/>
                    </a:solidFill>
                    <a:ea typeface="+mn-ea"/>
                  </a:rPr>
                  <a:t>Where:</a:t>
                </a:r>
              </a:p>
              <a:p>
                <a:pPr marL="804672" lvl="2" indent="-219456" defTabSz="585216">
                  <a:spcBef>
                    <a:spcPts val="320"/>
                  </a:spcBef>
                  <a:buFont typeface="Symbol" panose="05050102010706020507" pitchFamily="18" charset="2"/>
                  <a:buChar char="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bPr>
                      <m:e>
                        <m:r>
                          <a:rPr lang="en-GB" sz="18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𝑋</m:t>
                        </m:r>
                      </m:e>
                      <m:sub>
                        <m:r>
                          <a:rPr lang="en-GB" sz="18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1800" kern="1200" dirty="0">
                    <a:solidFill>
                      <a:schemeClr val="tx1"/>
                    </a:solidFill>
                    <a:ea typeface="+mn-ea"/>
                    <a:cs typeface="Calibri" panose="020F0502020204030204" pitchFamily="34" charset="0"/>
                  </a:rPr>
                  <a:t> a vector of explanatory variables that determine the severity</a:t>
                </a:r>
                <a:endParaRPr lang="en-GB" sz="1800" kern="1200" dirty="0">
                  <a:solidFill>
                    <a:schemeClr val="tx1"/>
                  </a:solidFill>
                  <a:ea typeface="+mn-ea"/>
                  <a:cs typeface="Times New Roman" panose="02020603050405020304" pitchFamily="18" charset="0"/>
                </a:endParaRPr>
              </a:p>
              <a:p>
                <a:pPr marL="804672" lvl="2" indent="-219456" defTabSz="585216">
                  <a:spcBef>
                    <a:spcPts val="320"/>
                  </a:spcBef>
                  <a:buFont typeface="Symbol" panose="05050102010706020507" pitchFamily="18" charset="2"/>
                  <a:buChar char="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bPr>
                      <m:e>
                        <m:r>
                          <a:rPr lang="en-GB" sz="18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𝛽</m:t>
                        </m:r>
                      </m:e>
                      <m:sub>
                        <m:r>
                          <a:rPr lang="en-GB" sz="18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𝑖</m:t>
                        </m:r>
                      </m:sub>
                    </m:sSub>
                    <m:r>
                      <a:rPr lang="en-GB" sz="18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</a:rPr>
                      <m:t> </m:t>
                    </m:r>
                  </m:oMath>
                </a14:m>
                <a:r>
                  <a:rPr lang="en-GB" sz="1800" kern="1200" dirty="0">
                    <a:solidFill>
                      <a:schemeClr val="tx1"/>
                    </a:solidFill>
                    <a:ea typeface="+mn-ea"/>
                    <a:cs typeface="Calibri" panose="020F0502020204030204" pitchFamily="34" charset="0"/>
                  </a:rPr>
                  <a:t>a vector of estimable coefficients for injury outcome </a:t>
                </a:r>
                <a:r>
                  <a:rPr lang="en-GB" sz="1800" i="1" kern="1200" dirty="0">
                    <a:solidFill>
                      <a:schemeClr val="tx1"/>
                    </a:solidFill>
                    <a:ea typeface="+mn-ea"/>
                    <a:cs typeface="Calibri" panose="020F0502020204030204" pitchFamily="34" charset="0"/>
                  </a:rPr>
                  <a:t>I</a:t>
                </a:r>
              </a:p>
              <a:p>
                <a:pPr marL="804672" lvl="2" indent="-219456" defTabSz="585216">
                  <a:spcBef>
                    <a:spcPts val="320"/>
                  </a:spcBef>
                  <a:buFont typeface="Symbol" panose="05050102010706020507" pitchFamily="18" charset="2"/>
                  <a:buChar char="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bPr>
                      <m:e>
                        <m:r>
                          <a:rPr lang="en-GB" sz="18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𝑃</m:t>
                        </m:r>
                      </m:e>
                      <m:sub>
                        <m:r>
                          <a:rPr lang="en-GB" sz="18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GB" sz="18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GB" sz="180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𝑖</m:t>
                        </m:r>
                      </m:e>
                    </m:d>
                    <m:r>
                      <a:rPr lang="en-GB" sz="18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</a:rPr>
                      <m:t> </m:t>
                    </m:r>
                  </m:oMath>
                </a14:m>
                <a:r>
                  <a:rPr lang="en-GB" sz="1800" kern="0" dirty="0">
                    <a:solidFill>
                      <a:schemeClr val="tx1"/>
                    </a:solidFill>
                    <a:ea typeface="+mn-ea"/>
                  </a:rPr>
                  <a:t>probably of crash n to result in severity </a:t>
                </a:r>
                <a:r>
                  <a:rPr lang="en-GB" sz="1800" kern="0" dirty="0" err="1">
                    <a:solidFill>
                      <a:schemeClr val="tx1"/>
                    </a:solidFill>
                    <a:ea typeface="+mn-ea"/>
                  </a:rPr>
                  <a:t>i</a:t>
                </a:r>
                <a:endParaRPr lang="en-GB" sz="1800" kern="1200" dirty="0">
                  <a:solidFill>
                    <a:schemeClr val="tx1"/>
                  </a:solidFill>
                  <a:ea typeface="+mn-ea"/>
                  <a:cs typeface="Times New Roman" panose="020206030504050203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2400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B4BA3B91-CD88-32D1-6F63-4BA73197C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0603" y="3278479"/>
                <a:ext cx="6809704" cy="28178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A1300859-6675-7821-6364-B09D4E21326F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12</a:t>
            </a:fld>
            <a:endParaRPr lang="en-GB" sz="1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771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01"/>
    </mc:Choice>
    <mc:Fallback xmlns="">
      <p:transition spd="slow" advTm="34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D4CE6D-EBF9-421E-6F4D-79267B34F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GB" sz="4000">
                <a:solidFill>
                  <a:schemeClr val="bg1"/>
                </a:solidFill>
              </a:rPr>
              <a:t>Road safety policies evaluation</a:t>
            </a:r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A8EA6-216B-F55F-9B5E-BE3C23AAA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4454" y="1979218"/>
            <a:ext cx="9880893" cy="39596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dirty="0"/>
              <a:t>Pre/post study</a:t>
            </a:r>
          </a:p>
          <a:p>
            <a:pPr marL="0" indent="0">
              <a:buNone/>
            </a:pPr>
            <a:r>
              <a:rPr lang="en-GB" sz="1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As the road crash policy can apply to an entire country or city, it is sometime not possible to have a control group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2400" dirty="0"/>
              <a:t>Control for effects like:</a:t>
            </a:r>
          </a:p>
          <a:p>
            <a:pPr lvl="1"/>
            <a:r>
              <a:rPr lang="en-GB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Vehicle </a:t>
            </a:r>
            <a:r>
              <a:rPr lang="en-GB" sz="2000" dirty="0"/>
              <a:t>Kilometres travelled</a:t>
            </a:r>
          </a:p>
          <a:p>
            <a:pPr lvl="2"/>
            <a:r>
              <a:rPr lang="en-GB" sz="1800" dirty="0"/>
              <a:t>Measure exposure </a:t>
            </a:r>
          </a:p>
          <a:p>
            <a:pPr lvl="2"/>
            <a:r>
              <a:rPr lang="en-GB" sz="1800" dirty="0"/>
              <a:t>Traditionally </a:t>
            </a:r>
            <a:r>
              <a:rPr lang="en-GB" sz="1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methods account for exposure through linear crash rate</a:t>
            </a:r>
          </a:p>
          <a:p>
            <a:pPr lvl="2"/>
            <a:r>
              <a:rPr lang="en-GB" sz="1800" dirty="0"/>
              <a:t>Not always the case – need to verify this</a:t>
            </a:r>
          </a:p>
          <a:p>
            <a:pPr lvl="1"/>
            <a:r>
              <a:rPr lang="en-GB" sz="1800" dirty="0"/>
              <a:t>Speed </a:t>
            </a:r>
          </a:p>
          <a:p>
            <a:pPr lvl="2"/>
            <a:r>
              <a:rPr lang="en-GB" sz="1800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1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he relationship between speed and road safety is the same at driver level as at the aggregate level (mean traffic speed)</a:t>
            </a:r>
          </a:p>
          <a:p>
            <a:pPr lvl="2"/>
            <a:r>
              <a:rPr lang="en-GB" sz="1800" kern="0" dirty="0">
                <a:cs typeface="Times New Roman" panose="02020603050405020304" pitchFamily="18" charset="0"/>
              </a:rPr>
              <a:t>Power model and exponential model</a:t>
            </a:r>
            <a:endParaRPr lang="en-GB" sz="1800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DA5A9EE7-4184-8CBD-444B-A9C24CE4EFA8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13</a:t>
            </a:fld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6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09"/>
    </mc:Choice>
    <mc:Fallback xmlns="">
      <p:transition spd="slow" advTm="7240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2AE301-8298-47C2-81FA-781BA50D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8DBE596-692C-4777-8933-9D5BB8533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C38783D-8606-4709-8C6F-69DE0EF816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65A2D8C-561A-4347-88E9-4D84CF7CA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7CB8EFE-31DC-44A2-A07E-FD84E8DA3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B6473FEC-46FF-4C7E-85BA-344E0365CA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C875950-A52D-453F-A602-3E58AD414E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2424052-9F9F-2D64-E511-0998A2437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175" y="1354819"/>
            <a:ext cx="5240881" cy="2411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0" i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Methodology</a:t>
            </a:r>
            <a:r>
              <a:rPr lang="en-US" sz="7200" b="0" i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b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7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Graphic 10" descr="Bus with solid fill">
            <a:extLst>
              <a:ext uri="{FF2B5EF4-FFF2-40B4-BE49-F238E27FC236}">
                <a16:creationId xmlns:a16="http://schemas.microsoft.com/office/drawing/2014/main" id="{98FF0F4B-7B0A-27FE-4D38-74252A2E1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024" y="1429488"/>
            <a:ext cx="3287655" cy="32876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2EE8F6-7D62-19A0-4865-6A758CD1A8D1}"/>
              </a:ext>
            </a:extLst>
          </p:cNvPr>
          <p:cNvSpPr txBox="1"/>
          <p:nvPr/>
        </p:nvSpPr>
        <p:spPr>
          <a:xfrm>
            <a:off x="1163216" y="23034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77F89-974D-7CCE-1909-055030285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z="1400" smtClean="0">
                <a:solidFill>
                  <a:schemeClr val="bg1"/>
                </a:solidFill>
              </a:rPr>
              <a:t>14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02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2"/>
    </mc:Choice>
    <mc:Fallback xmlns="">
      <p:transition spd="slow" advTm="158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1"/>
            <a:ext cx="12191990" cy="16886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F8A996-67B0-30FC-0BC2-BBAD20651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GB" sz="400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215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7B6E3-DCC1-CBD9-B637-E85A5AEFE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535" y="4443680"/>
            <a:ext cx="2861599" cy="3108695"/>
          </a:xfrm>
        </p:spPr>
        <p:txBody>
          <a:bodyPr/>
          <a:lstStyle/>
          <a:p>
            <a:pPr marL="0" indent="0" defTabSz="649224">
              <a:spcBef>
                <a:spcPts val="710"/>
              </a:spcBef>
              <a:buNone/>
            </a:pPr>
            <a:r>
              <a:rPr lang="en-GB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Road crash data</a:t>
            </a:r>
          </a:p>
          <a:p>
            <a:pPr marL="162306" indent="-162306" defTabSz="649224">
              <a:spcBef>
                <a:spcPts val="710"/>
              </a:spcBef>
            </a:pPr>
            <a:r>
              <a: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Recorded by the Chilean Police</a:t>
            </a:r>
          </a:p>
          <a:p>
            <a:pPr marL="162306" indent="-162306" defTabSz="649224">
              <a:spcBef>
                <a:spcPts val="710"/>
              </a:spcBef>
            </a:pPr>
            <a:r>
              <a: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Reformatted by the Chilean commission for road Safety (CONASET)</a:t>
            </a:r>
            <a:endParaRPr lang="en-GB" dirty="0"/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0EEE24D1-87C3-7FD5-6375-FB17009A3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42" y="1695491"/>
            <a:ext cx="4273606" cy="484342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BCFD5E-9B58-90A2-BB6C-8F40C53DACDC}"/>
              </a:ext>
            </a:extLst>
          </p:cNvPr>
          <p:cNvSpPr txBox="1">
            <a:spLocks/>
          </p:cNvSpPr>
          <p:nvPr/>
        </p:nvSpPr>
        <p:spPr>
          <a:xfrm>
            <a:off x="598535" y="1874652"/>
            <a:ext cx="3233204" cy="3108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49224">
              <a:spcBef>
                <a:spcPts val="710"/>
              </a:spcBef>
              <a:buNone/>
            </a:pPr>
            <a:r>
              <a:rPr lang="en-GB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Study area</a:t>
            </a:r>
          </a:p>
          <a:p>
            <a:pPr marL="162306" indent="-162306" defTabSz="649224">
              <a:spcBef>
                <a:spcPts val="710"/>
              </a:spcBef>
            </a:pPr>
            <a:r>
              <a: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Operation area of the Public Transport Authority of Santiago de Chile (DTPM)</a:t>
            </a:r>
          </a:p>
          <a:p>
            <a:pPr marL="486918" lvl="1" indent="-162306" defTabSz="649224">
              <a:spcBef>
                <a:spcPts val="355"/>
              </a:spcBef>
            </a:pPr>
            <a:r>
              <a: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Province of Santiago de Chile (32 municipalities) </a:t>
            </a:r>
          </a:p>
          <a:p>
            <a:pPr marL="486918" lvl="1" indent="-162306" defTabSz="649224">
              <a:spcBef>
                <a:spcPts val="355"/>
              </a:spcBef>
            </a:pPr>
            <a:r>
              <a: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Puente Alto </a:t>
            </a:r>
          </a:p>
          <a:p>
            <a:pPr marL="486918" lvl="1" indent="-162306" defTabSz="649224">
              <a:spcBef>
                <a:spcPts val="355"/>
              </a:spcBef>
            </a:pPr>
            <a:r>
              <a: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 Bernardo</a:t>
            </a:r>
            <a:endParaRPr lang="en-GB" sz="1800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251E4C2B-2F36-302B-B9F5-6B321FFADA8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15</a:t>
            </a:fld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8439E32-300A-1938-E455-96C497CEE755}"/>
              </a:ext>
            </a:extLst>
          </p:cNvPr>
          <p:cNvSpPr txBox="1">
            <a:spLocks/>
          </p:cNvSpPr>
          <p:nvPr/>
        </p:nvSpPr>
        <p:spPr>
          <a:xfrm>
            <a:off x="8714807" y="1874651"/>
            <a:ext cx="3233204" cy="4481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2017-2021</a:t>
            </a:r>
          </a:p>
          <a:p>
            <a:pPr marL="342900" lvl="0" indent="-342900" algn="just">
              <a:buFont typeface="Times New Roman" panose="02020603050405020304" pitchFamily="18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User information</a:t>
            </a:r>
          </a:p>
          <a:p>
            <a:pPr marL="342900" lvl="0" indent="-342900" algn="just">
              <a:buFont typeface="Times New Roman" panose="02020603050405020304" pitchFamily="18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Crash condition information</a:t>
            </a:r>
          </a:p>
          <a:p>
            <a:pPr marL="342900" lvl="0" indent="-342900" algn="just">
              <a:buFont typeface="Times New Roman" panose="02020603050405020304" pitchFamily="18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Crash location information</a:t>
            </a:r>
          </a:p>
          <a:p>
            <a:pPr marL="342900" lvl="0" indent="-342900" algn="just">
              <a:buFont typeface="Times New Roman" panose="02020603050405020304" pitchFamily="18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Involved driver information</a:t>
            </a:r>
          </a:p>
          <a:p>
            <a:pPr marL="342900" lvl="0" indent="-342900" algn="just">
              <a:buFont typeface="Times New Roman" panose="02020603050405020304" pitchFamily="18" charset="0"/>
              <a:buChar char="•"/>
            </a:pPr>
            <a:endParaRPr lang="en-GB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2002-2021</a:t>
            </a:r>
          </a:p>
          <a:p>
            <a:pPr algn="just"/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public transport involved</a:t>
            </a:r>
          </a:p>
          <a:p>
            <a:pPr marL="0" lvl="0" indent="0" algn="just">
              <a:buNone/>
            </a:pP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649224">
              <a:spcBef>
                <a:spcPts val="710"/>
              </a:spcBef>
              <a:buNone/>
            </a:pPr>
            <a:r>
              <a:rPr lang="en-GB" sz="2400" dirty="0"/>
              <a:t> </a:t>
            </a:r>
            <a:endParaRPr lang="en-GB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26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36"/>
    </mc:Choice>
    <mc:Fallback xmlns="">
      <p:transition spd="slow" advTm="5453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2CDC6-9110-0625-17B2-57A355975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GB" sz="4000">
                <a:solidFill>
                  <a:schemeClr val="bg1"/>
                </a:solidFill>
              </a:rPr>
              <a:t>Descriptive statistics </a:t>
            </a:r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8A886-5298-F607-6C5D-6FE91CC1F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r>
              <a:rPr lang="en-GB" sz="2400" dirty="0"/>
              <a:t>Road crash severity data presentation - Chi-square test for each parameters</a:t>
            </a:r>
          </a:p>
          <a:p>
            <a:pPr lvl="1"/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Severity crashes between pedestrians and public transport buses</a:t>
            </a:r>
          </a:p>
          <a:p>
            <a:pPr lvl="1"/>
            <a:r>
              <a:rPr lang="en-GB" sz="1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Severity crashes between cyclists and public transport buses</a:t>
            </a:r>
          </a:p>
          <a:p>
            <a:pPr lvl="1"/>
            <a:endParaRPr lang="en-GB" sz="1800" kern="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Fatal pedestrian crashes with or without public transport buses involved</a:t>
            </a:r>
          </a:p>
          <a:p>
            <a:pPr lvl="1"/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Fatal cyclist crashes with or without public transport buses involved</a:t>
            </a:r>
          </a:p>
          <a:p>
            <a:pPr lvl="1"/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Fatal pedestrian or cyclist crashes with public transport buses</a:t>
            </a:r>
          </a:p>
          <a:p>
            <a:endParaRPr lang="en-GB" sz="2200" dirty="0"/>
          </a:p>
          <a:p>
            <a:r>
              <a:rPr lang="en-GB" sz="2400" dirty="0"/>
              <a:t>Crash rate</a:t>
            </a:r>
          </a:p>
          <a:p>
            <a:pPr lvl="1"/>
            <a:r>
              <a:rPr lang="en-GB" sz="1800" kern="0" dirty="0">
                <a:ea typeface="Times New Roman" panose="02020603050405020304" pitchFamily="18" charset="0"/>
              </a:rPr>
              <a:t>T</a:t>
            </a:r>
            <a:r>
              <a:rPr lang="en-GB" sz="1800" kern="0" dirty="0">
                <a:effectLst/>
                <a:ea typeface="Times New Roman" panose="02020603050405020304" pitchFamily="18" charset="0"/>
              </a:rPr>
              <a:t>est of proportion to compare crash rates</a:t>
            </a:r>
          </a:p>
          <a:p>
            <a:pPr lvl="1"/>
            <a:r>
              <a:rPr lang="en-GB" sz="1800" kern="0" dirty="0"/>
              <a:t>Used for bus driver gender</a:t>
            </a:r>
            <a:endParaRPr lang="en-GB" sz="1800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07D3F7FC-5D0B-F873-DF47-FC9426FDC2E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16</a:t>
            </a:fld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59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70"/>
    </mc:Choice>
    <mc:Fallback xmlns="">
      <p:transition spd="slow" advTm="7217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D864AD-FFAF-717D-318D-FD75578FE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GB" sz="4000">
                <a:solidFill>
                  <a:schemeClr val="bg1"/>
                </a:solidFill>
              </a:rPr>
              <a:t>Road crash severity models</a:t>
            </a:r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BA2DD3-20C1-8045-0117-F134E40C0CC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55548" y="2217343"/>
                <a:ext cx="10078509" cy="3959619"/>
              </a:xfrm>
            </p:spPr>
            <p:txBody>
              <a:bodyPr>
                <a:normAutofit/>
              </a:bodyPr>
              <a:lstStyle/>
              <a:p>
                <a:r>
                  <a:rPr lang="en-GB" sz="2400" kern="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For pedestrian/bus and cyclist/bus road crashes - 3 </a:t>
                </a:r>
                <a:r>
                  <a:rPr lang="en-GB" sz="2400" kern="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Multinomial Logit Models</a:t>
                </a:r>
              </a:p>
              <a:p>
                <a:pPr lvl="1"/>
                <a:r>
                  <a:rPr lang="en-GB" sz="1800" kern="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Parameters </a:t>
                </a:r>
                <a:r>
                  <a:rPr lang="en-GB" sz="1800" kern="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statistically significant at 10%</a:t>
                </a:r>
              </a:p>
              <a:p>
                <a:pPr lvl="1"/>
                <a:r>
                  <a:rPr lang="en-GB" sz="1800" kern="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Parameters </a:t>
                </a:r>
                <a:r>
                  <a:rPr lang="en-GB" sz="1800" kern="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statistically significant at 20%</a:t>
                </a:r>
                <a:endParaRPr lang="en-GB" sz="1800" kern="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GB" sz="1800" kern="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All parameters</a:t>
                </a:r>
              </a:p>
              <a:p>
                <a:pPr lvl="1"/>
                <a:endParaRPr lang="en-GB" kern="0" dirty="0">
                  <a:cs typeface="Times New Roman" panose="02020603050405020304" pitchFamily="18" charset="0"/>
                </a:endParaRPr>
              </a:p>
              <a:p>
                <a:r>
                  <a:rPr lang="en-GB" sz="2400" kern="0" dirty="0">
                    <a:effectLst/>
                    <a:ea typeface="Times New Roman" panose="02020603050405020304" pitchFamily="18" charset="0"/>
                  </a:rPr>
                  <a:t>Akaike Information Criterion (</a:t>
                </a:r>
                <a:r>
                  <a:rPr lang="en-GB" sz="2400" kern="0" dirty="0">
                    <a:cs typeface="Times New Roman" panose="02020603050405020304" pitchFamily="18" charset="0"/>
                  </a:rPr>
                  <a:t>AIC)</a:t>
                </a:r>
                <a:r>
                  <a:rPr lang="en-GB" sz="1800" dirty="0">
                    <a:effectLst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GB" sz="2400" kern="0" dirty="0">
                    <a:cs typeface="Times New Roman" panose="02020603050405020304" pitchFamily="18" charset="0"/>
                  </a:rPr>
                  <a:t>to </a:t>
                </a:r>
                <a:r>
                  <a:rPr lang="en-GB" sz="2400" kern="0" dirty="0">
                    <a:effectLst/>
                    <a:ea typeface="Times New Roman" panose="02020603050405020304" pitchFamily="18" charset="0"/>
                  </a:rPr>
                  <a:t>compare the goodness of fit:</a:t>
                </a:r>
              </a:p>
              <a:p>
                <a:endParaRPr lang="en-GB" sz="18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𝐴𝐼𝐶</m:t>
                      </m:r>
                      <m:r>
                        <a:rPr lang="en-GB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=2</m:t>
                      </m:r>
                      <m:r>
                        <a:rPr lang="en-GB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𝐾</m:t>
                      </m:r>
                      <m:r>
                        <a:rPr lang="en-GB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−2</m:t>
                      </m:r>
                      <m:func>
                        <m:funcPr>
                          <m:ctrlPr>
                            <a:rPr lang="en-GB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18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ln</m:t>
                          </m:r>
                        </m:fName>
                        <m:e>
                          <m:r>
                            <a:rPr lang="en-GB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n-GB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𝐿𝐿</m:t>
                          </m:r>
                          <m:r>
                            <a:rPr lang="en-GB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Where:</a:t>
                </a:r>
                <a:endParaRPr lang="en-GB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Symbol" panose="05050102010706020507" pitchFamily="18" charset="2"/>
                  <a:buChar char=""/>
                </a:pPr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K the number of independent variables in the model</a:t>
                </a:r>
                <a:endParaRPr lang="en-GB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Symbol" panose="05050102010706020507" pitchFamily="18" charset="2"/>
                  <a:buChar char=""/>
                </a:pPr>
                <a:r>
                  <a:rPr lang="en-GB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LL the log-likelihood estimate</a:t>
                </a:r>
                <a:endParaRPr lang="en-GB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BA2DD3-20C1-8045-0117-F134E40C0C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55548" y="2217343"/>
                <a:ext cx="10078509" cy="3959619"/>
              </a:xfrm>
              <a:blipFill>
                <a:blip r:embed="rId2"/>
                <a:stretch>
                  <a:fillRect l="-847" t="-21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31F7DDD9-CE5C-0A3D-F999-86624F66DABF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17</a:t>
            </a:fld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11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88"/>
    </mc:Choice>
    <mc:Fallback xmlns="">
      <p:transition spd="slow" advTm="4488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D1BCE8-3817-A5E8-A971-A8CC2936E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Road safety policies evaluation</a:t>
            </a:r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367443-61BB-8837-8804-479F8EB6ED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40944" y="1931879"/>
                <a:ext cx="10573032" cy="4653747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GB" sz="2400" dirty="0"/>
                  <a:t>Transantiago system implementation (2005 – 2007)</a:t>
                </a:r>
              </a:p>
              <a:p>
                <a:pPr lvl="1"/>
                <a:r>
                  <a:rPr lang="en-GB" sz="1800" dirty="0"/>
                  <a:t>Pre/post on number of fatalities (2002-2004 compared to 2008-2012)</a:t>
                </a:r>
              </a:p>
              <a:p>
                <a:pPr lvl="1"/>
                <a:r>
                  <a:rPr lang="en-GB" sz="1800" dirty="0"/>
                  <a:t>Control: Fatal crashes not involving public transport buses as control group</a:t>
                </a:r>
              </a:p>
              <a:p>
                <a:pPr lvl="1"/>
                <a:endParaRPr lang="en-GB" sz="1100" dirty="0"/>
              </a:p>
              <a:p>
                <a:r>
                  <a:rPr lang="en-GB" sz="2400" dirty="0"/>
                  <a:t>Red standard roll out (2017 – ongoing)</a:t>
                </a:r>
              </a:p>
              <a:p>
                <a:pPr lvl="1"/>
                <a:r>
                  <a:rPr lang="en-GB" sz="1900" dirty="0"/>
                  <a:t>Relationship between fatality rate and proportion of new buses</a:t>
                </a:r>
              </a:p>
              <a:p>
                <a:pPr lvl="1"/>
                <a:r>
                  <a:rPr lang="en-GB" sz="1900" dirty="0"/>
                  <a:t>Control: Average speed/kilometres travelled by public transport bus </a:t>
                </a:r>
              </a:p>
              <a:p>
                <a:pPr lvl="1"/>
                <a:r>
                  <a:rPr lang="en-GB" sz="1900" dirty="0"/>
                  <a:t>(Impact </a:t>
                </a:r>
                <a:r>
                  <a:rPr lang="en-GB" sz="1900"/>
                  <a:t>of COVID 19 and </a:t>
                </a:r>
                <a:r>
                  <a:rPr lang="en-GB" sz="1900" dirty="0"/>
                  <a:t>2019 Protests)</a:t>
                </a:r>
              </a:p>
              <a:p>
                <a:pPr lvl="1"/>
                <a:endParaRPr lang="en-GB" sz="190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9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a:rPr lang="en-GB" sz="19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GB" sz="19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GB" sz="19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GB" sz="19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GB" sz="19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9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9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GB" sz="19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𝑁𝑒𝑤</m:t>
                                  </m:r>
                                  <m:r>
                                    <a:rPr lang="en-GB" sz="19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en-GB" sz="19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𝑏𝑢𝑠𝑒𝑠</m:t>
                                  </m:r>
                                  <m:r>
                                    <a:rPr lang="en-GB" sz="19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e>
                          </m:d>
                          <m:r>
                            <a:rPr lang="en-GB" sz="19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 </m:t>
                          </m:r>
                          <m:r>
                            <a:rPr lang="en-GB" sz="19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GB" sz="19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GB" sz="19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9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GB" sz="19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9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GB" sz="19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𝑁𝑒𝑤</m:t>
                                  </m:r>
                                  <m:r>
                                    <a:rPr lang="en-GB" sz="19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en-GB" sz="19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𝑏𝑢𝑠𝑒𝑠</m:t>
                                  </m:r>
                                  <m:r>
                                    <a:rPr lang="en-GB" sz="19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GB" sz="19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  </m:t>
                      </m:r>
                      <m:sSup>
                        <m:sSupPr>
                          <m:ctrlPr>
                            <a:rPr lang="en-GB" sz="19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GB" sz="19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19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GB" sz="19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𝛽</m:t>
                          </m:r>
                          <m:r>
                            <a:rPr lang="en-GB" sz="19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sup>
                      </m:sSup>
                    </m:oMath>
                  </m:oMathPara>
                </a14:m>
                <a:endParaRPr lang="en-GB" sz="19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</a:pPr>
                <a:endParaRPr lang="en-GB" sz="17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</a:pPr>
                <a:r>
                  <a:rPr lang="en-GB" sz="17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Where:</a:t>
                </a:r>
              </a:p>
              <a:p>
                <a:pPr lvl="2"/>
                <a:r>
                  <a:rPr lang="en-GB" sz="17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 rate of road crash fatalities involving a bus from public transport by kilometres travelled by public transport buses (in fatalities by 1 million kilometres travelled)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sz="17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17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GB" sz="17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𝑁𝑒𝑤</m:t>
                        </m:r>
                        <m:r>
                          <a:rPr lang="en-GB" sz="17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GB" sz="17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𝑏𝑢𝑠𝑒𝑠</m:t>
                        </m:r>
                      </m:sub>
                    </m:sSub>
                  </m:oMath>
                </a14:m>
                <a:r>
                  <a:rPr lang="en-GB" sz="17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the proportion of public buses with the new standard (in %)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sz="17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GB" sz="17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GB" sz="17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yearly average speed during working days (in km/h)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sz="17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𝛽</m:t>
                    </m:r>
                  </m:oMath>
                </a14:m>
                <a:r>
                  <a:rPr lang="en-GB" sz="17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coefficient for the speed to be determined by the model</a:t>
                </a:r>
              </a:p>
              <a:p>
                <a:pPr lvl="2"/>
                <a:r>
                  <a:rPr lang="en-GB" sz="17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 and b will be parameters to be determined by the model. “b” will represent the level of safety of old bus fleet and “a” the new bus fleet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367443-61BB-8837-8804-479F8EB6ED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40944" y="1931879"/>
                <a:ext cx="10573032" cy="4653747"/>
              </a:xfrm>
              <a:blipFill>
                <a:blip r:embed="rId2"/>
                <a:stretch>
                  <a:fillRect l="-634" t="-2752" b="-14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044E81A8-1040-259B-304C-5F38A55FCF3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18</a:t>
            </a:fld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34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12"/>
    </mc:Choice>
    <mc:Fallback xmlns="">
      <p:transition spd="slow" advTm="7201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2AE301-8298-47C2-81FA-781BA50D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8DBE596-692C-4777-8933-9D5BB8533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C38783D-8606-4709-8C6F-69DE0EF816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65A2D8C-561A-4347-88E9-4D84CF7CA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7CB8EFE-31DC-44A2-A07E-FD84E8DA3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B6473FEC-46FF-4C7E-85BA-344E0365CA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C875950-A52D-453F-A602-3E58AD414E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2424052-9F9F-2D64-E511-0998A2437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175" y="1354819"/>
            <a:ext cx="5240881" cy="2411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0" i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Results </a:t>
            </a:r>
            <a:br>
              <a:rPr lang="en-US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6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Graphic 10" descr="Bus with solid fill">
            <a:extLst>
              <a:ext uri="{FF2B5EF4-FFF2-40B4-BE49-F238E27FC236}">
                <a16:creationId xmlns:a16="http://schemas.microsoft.com/office/drawing/2014/main" id="{98FF0F4B-7B0A-27FE-4D38-74252A2E1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024" y="1429488"/>
            <a:ext cx="3287655" cy="32876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2EE8F6-7D62-19A0-4865-6A758CD1A8D1}"/>
              </a:ext>
            </a:extLst>
          </p:cNvPr>
          <p:cNvSpPr txBox="1"/>
          <p:nvPr/>
        </p:nvSpPr>
        <p:spPr>
          <a:xfrm>
            <a:off x="1163216" y="23034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D0214-7BA3-F5EF-2E6A-F825AF927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z="1400" smtClean="0">
                <a:solidFill>
                  <a:schemeClr val="bg1"/>
                </a:solidFill>
              </a:rPr>
              <a:t>19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44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"/>
    </mc:Choice>
    <mc:Fallback xmlns="">
      <p:transition spd="slow" advTm="81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2E6AA4D-EC17-45B5-B621-DF0FD91FD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84F9A62-2F65-7E59-CD85-5CA0CAF58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00" y="1641752"/>
            <a:ext cx="2655887" cy="4384188"/>
          </a:xfrm>
        </p:spPr>
        <p:txBody>
          <a:bodyPr anchor="t"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Thesis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8E56D-FB1F-CCE5-CDA6-5A826ADB0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42481" y="4658843"/>
            <a:ext cx="1556499" cy="207173"/>
          </a:xfrm>
        </p:spPr>
        <p:txBody>
          <a:bodyPr/>
          <a:lstStyle/>
          <a:p>
            <a:pPr defTabSz="512064">
              <a:spcAft>
                <a:spcPts val="600"/>
              </a:spcAft>
            </a:pPr>
            <a:fld id="{FEAFDE1C-EDFF-48A0-9F39-5F50C4A0D910}" type="slidenum">
              <a:rPr lang="en-GB" sz="672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defTabSz="512064">
                <a:spcAft>
                  <a:spcPts val="600"/>
                </a:spcAft>
              </a:pPr>
              <a:t>2</a:t>
            </a:fld>
            <a:endParaRPr lang="en-GB"/>
          </a:p>
        </p:txBody>
      </p:sp>
      <p:pic>
        <p:nvPicPr>
          <p:cNvPr id="9" name="Picture 2" descr="dtpm3">
            <a:extLst>
              <a:ext uri="{FF2B5EF4-FFF2-40B4-BE49-F238E27FC236}">
                <a16:creationId xmlns:a16="http://schemas.microsoft.com/office/drawing/2014/main" id="{1ED3A7DB-DE03-EAD7-C80F-DA3DC66CD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76098" y="4038635"/>
            <a:ext cx="1344632" cy="19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urple sign with white text&#10;&#10;Description automatically generated">
            <a:extLst>
              <a:ext uri="{FF2B5EF4-FFF2-40B4-BE49-F238E27FC236}">
                <a16:creationId xmlns:a16="http://schemas.microsoft.com/office/drawing/2014/main" id="{2353EAD9-5E37-FC83-C1C9-5AAB7CCA1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104" y="4392953"/>
            <a:ext cx="2149200" cy="1278774"/>
          </a:xfrm>
          <a:prstGeom prst="rect">
            <a:avLst/>
          </a:prstGeom>
        </p:spPr>
      </p:pic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E3DAE229-7992-8B7B-A94F-CFD0D1CF0A8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2</a:t>
            </a:fld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8D8D0F-A3C7-DF1A-89E1-DFF72E249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8484" y="132694"/>
            <a:ext cx="4824412" cy="1281297"/>
          </a:xfrm>
          <a:prstGeom prst="rect">
            <a:avLst/>
          </a:prstGeom>
        </p:spPr>
      </p:pic>
      <p:pic>
        <p:nvPicPr>
          <p:cNvPr id="8" name="Picture 7" descr="A blue square with white text and a crown&#10;&#10;Description automatically generated">
            <a:extLst>
              <a:ext uri="{FF2B5EF4-FFF2-40B4-BE49-F238E27FC236}">
                <a16:creationId xmlns:a16="http://schemas.microsoft.com/office/drawing/2014/main" id="{32F3688A-F560-312E-041D-97BC33189D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128" y="1573299"/>
            <a:ext cx="3928413" cy="2179551"/>
          </a:xfrm>
          <a:prstGeom prst="rect">
            <a:avLst/>
          </a:prstGeom>
        </p:spPr>
      </p:pic>
      <p:pic>
        <p:nvPicPr>
          <p:cNvPr id="5" name="Content Placeholder 7" descr="A blue circle with black text and black letters&#10;&#10;Description automatically generated">
            <a:extLst>
              <a:ext uri="{FF2B5EF4-FFF2-40B4-BE49-F238E27FC236}">
                <a16:creationId xmlns:a16="http://schemas.microsoft.com/office/drawing/2014/main" id="{9C457ACC-B44F-C428-7913-65128E6C79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949" y="1641752"/>
            <a:ext cx="1987200" cy="19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7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44"/>
    </mc:Choice>
    <mc:Fallback xmlns="">
      <p:transition spd="slow" advTm="4984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E5C87B-4654-D829-0A57-D9AF5E02D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Impact of public transport buses in Santiago</a:t>
            </a:r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BEF27FB4-4E1D-8F05-BE54-B4D3A5B851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3341628"/>
              </p:ext>
            </p:extLst>
          </p:nvPr>
        </p:nvGraphicFramePr>
        <p:xfrm>
          <a:off x="373224" y="1862858"/>
          <a:ext cx="4655976" cy="4489318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181886">
                  <a:extLst>
                    <a:ext uri="{9D8B030D-6E8A-4147-A177-3AD203B41FA5}">
                      <a16:colId xmlns:a16="http://schemas.microsoft.com/office/drawing/2014/main" val="3396390835"/>
                    </a:ext>
                  </a:extLst>
                </a:gridCol>
                <a:gridCol w="887886">
                  <a:extLst>
                    <a:ext uri="{9D8B030D-6E8A-4147-A177-3AD203B41FA5}">
                      <a16:colId xmlns:a16="http://schemas.microsoft.com/office/drawing/2014/main" val="3488994074"/>
                    </a:ext>
                  </a:extLst>
                </a:gridCol>
                <a:gridCol w="1586204">
                  <a:extLst>
                    <a:ext uri="{9D8B030D-6E8A-4147-A177-3AD203B41FA5}">
                      <a16:colId xmlns:a16="http://schemas.microsoft.com/office/drawing/2014/main" val="3297877693"/>
                    </a:ext>
                  </a:extLst>
                </a:gridCol>
              </a:tblGrid>
              <a:tr h="5461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kern="100" dirty="0">
                          <a:effectLst/>
                        </a:rPr>
                        <a:t>User type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kern="100" dirty="0">
                          <a:effectLst/>
                        </a:rPr>
                        <a:t>Total Fatalities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kern="100" dirty="0">
                          <a:effectLst/>
                        </a:rPr>
                        <a:t>Fatalities with Public Transport involved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6849604"/>
                  </a:ext>
                </a:extLst>
              </a:tr>
              <a:tr h="3767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kern="100" dirty="0">
                          <a:effectLst/>
                        </a:rPr>
                        <a:t>Pedestrians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b="1" kern="100" dirty="0">
                          <a:effectLst/>
                        </a:rPr>
                        <a:t>515</a:t>
                      </a:r>
                      <a:endParaRPr lang="en-GB" sz="1600" b="1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b="1" kern="100" dirty="0">
                          <a:effectLst/>
                        </a:rPr>
                        <a:t>135 (26.2%)</a:t>
                      </a:r>
                      <a:endParaRPr lang="en-GB" sz="1600" b="1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45501281"/>
                  </a:ext>
                </a:extLst>
              </a:tr>
              <a:tr h="3767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kern="100">
                          <a:effectLst/>
                        </a:rPr>
                        <a:t>Cyclists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b="1" kern="100">
                          <a:effectLst/>
                        </a:rPr>
                        <a:t>104</a:t>
                      </a:r>
                      <a:endParaRPr lang="en-GB" sz="1600" b="1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b="1" kern="100" dirty="0">
                          <a:effectLst/>
                        </a:rPr>
                        <a:t>28 (26.9%)</a:t>
                      </a:r>
                      <a:endParaRPr lang="en-GB" sz="1600" b="1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546619"/>
                  </a:ext>
                </a:extLst>
              </a:tr>
              <a:tr h="3613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kern="100">
                          <a:effectLst/>
                        </a:rPr>
                        <a:t>Riders of motorized 2- and 3-wheelers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kern="100" dirty="0">
                          <a:effectLst/>
                        </a:rPr>
                        <a:t>309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kern="100" dirty="0">
                          <a:effectLst/>
                        </a:rPr>
                        <a:t>29 (9.4%)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05229700"/>
                  </a:ext>
                </a:extLst>
              </a:tr>
              <a:tr h="5461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kern="100">
                          <a:effectLst/>
                        </a:rPr>
                        <a:t>Drivers of 4-wheeled cars and light vehicles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kern="100" dirty="0">
                          <a:effectLst/>
                        </a:rPr>
                        <a:t>161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kern="100">
                          <a:effectLst/>
                        </a:rPr>
                        <a:t>23 (14.3%)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37460981"/>
                  </a:ext>
                </a:extLst>
              </a:tr>
              <a:tr h="5461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kern="100">
                          <a:effectLst/>
                        </a:rPr>
                        <a:t>Passengers of 4-wheeled cars and light vehicles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kern="100" dirty="0">
                          <a:effectLst/>
                        </a:rPr>
                        <a:t>109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kern="100" dirty="0">
                          <a:effectLst/>
                        </a:rPr>
                        <a:t>13 (11.9%)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5998104"/>
                  </a:ext>
                </a:extLst>
              </a:tr>
              <a:tr h="1883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kern="100">
                          <a:effectLst/>
                        </a:rPr>
                        <a:t>Drivers of buses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kern="100">
                          <a:effectLst/>
                        </a:rPr>
                        <a:t>7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kern="100" dirty="0">
                          <a:effectLst/>
                        </a:rPr>
                        <a:t>3 (42.9%)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08819324"/>
                  </a:ext>
                </a:extLst>
              </a:tr>
              <a:tr h="3217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 kern="100">
                          <a:effectLst/>
                        </a:rPr>
                        <a:t>Passengers of buses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kern="100">
                          <a:effectLst/>
                        </a:rPr>
                        <a:t>11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kern="100" dirty="0">
                          <a:effectLst/>
                        </a:rPr>
                        <a:t>9 (81.8%)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42741705"/>
                  </a:ext>
                </a:extLst>
              </a:tr>
              <a:tr h="5461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 kern="100">
                          <a:effectLst/>
                        </a:rPr>
                        <a:t>Drivers and passengers of heavy trucks  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kern="100">
                          <a:effectLst/>
                        </a:rPr>
                        <a:t>13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kern="100" dirty="0">
                          <a:effectLst/>
                        </a:rPr>
                        <a:t>0 (0.0%)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26754264"/>
                  </a:ext>
                </a:extLst>
              </a:tr>
              <a:tr h="1883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 kern="100">
                          <a:effectLst/>
                        </a:rPr>
                        <a:t>Others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kern="100">
                          <a:effectLst/>
                        </a:rPr>
                        <a:t>14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kern="100" dirty="0">
                          <a:effectLst/>
                        </a:rPr>
                        <a:t>2 (14.3%)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7608098"/>
                  </a:ext>
                </a:extLst>
              </a:tr>
              <a:tr h="1883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400" kern="100">
                          <a:effectLst/>
                        </a:rPr>
                        <a:t>Total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kern="100">
                          <a:effectLst/>
                        </a:rPr>
                        <a:t>1243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 kern="100" dirty="0">
                          <a:effectLst/>
                        </a:rPr>
                        <a:t>242 (19.5%)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28438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A068484-9BCB-A772-29FC-B3D44BD8E387}"/>
              </a:ext>
            </a:extLst>
          </p:cNvPr>
          <p:cNvSpPr txBox="1"/>
          <p:nvPr/>
        </p:nvSpPr>
        <p:spPr>
          <a:xfrm>
            <a:off x="5536164" y="1862858"/>
            <a:ext cx="61566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Important impact of public transport on pedestrians and cyclists safety </a:t>
            </a:r>
          </a:p>
          <a:p>
            <a:r>
              <a:rPr lang="en-GB" sz="2400" dirty="0">
                <a:cs typeface="Times New Roman" panose="02020603050405020304" pitchFamily="18" charset="0"/>
              </a:rPr>
              <a:t>(Answers specific goal 1)</a:t>
            </a:r>
            <a:endParaRPr lang="en-GB" sz="2400" dirty="0"/>
          </a:p>
        </p:txBody>
      </p:sp>
      <p:pic>
        <p:nvPicPr>
          <p:cNvPr id="12" name="Picture 11" descr="A picture containing text, screenshot, colorfulness, diagram&#10;&#10;Description automatically generated">
            <a:extLst>
              <a:ext uri="{FF2B5EF4-FFF2-40B4-BE49-F238E27FC236}">
                <a16:creationId xmlns:a16="http://schemas.microsoft.com/office/drawing/2014/main" id="{0A9D8779-0579-40A6-16FA-7830F0CFC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164" y="3206432"/>
            <a:ext cx="5400040" cy="3332480"/>
          </a:xfrm>
          <a:prstGeom prst="rect">
            <a:avLst/>
          </a:prstGeom>
        </p:spPr>
      </p:pic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562A862B-C8CD-BE2B-DB54-EED1DCCD233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20</a:t>
            </a:fld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1C5F0-5425-0B1B-EAFB-6B42AD08F7D7}"/>
              </a:ext>
            </a:extLst>
          </p:cNvPr>
          <p:cNvSpPr txBox="1"/>
          <p:nvPr/>
        </p:nvSpPr>
        <p:spPr>
          <a:xfrm>
            <a:off x="-244928" y="6415046"/>
            <a:ext cx="60975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Santiago (2017-2021)</a:t>
            </a:r>
          </a:p>
        </p:txBody>
      </p:sp>
    </p:spTree>
    <p:extLst>
      <p:ext uri="{BB962C8B-B14F-4D97-AF65-F5344CB8AC3E}">
        <p14:creationId xmlns:p14="http://schemas.microsoft.com/office/powerpoint/2010/main" val="289506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66"/>
    </mc:Choice>
    <mc:Fallback xmlns="">
      <p:transition spd="slow" advTm="2636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E5C87B-4654-D829-0A57-D9AF5E02D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Severity Models - results</a:t>
            </a:r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AD19B-4D84-1C49-8052-F573813ED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42207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Pedestrians/public transport buses (</a:t>
            </a:r>
            <a:r>
              <a:rPr lang="en-GB" sz="2400" dirty="0">
                <a:cs typeface="Times New Roman" panose="02020603050405020304" pitchFamily="18" charset="0"/>
              </a:rPr>
              <a:t>Answer specific goal 2)</a:t>
            </a:r>
            <a:endParaRPr lang="en-GB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Crashes are more likely to be fatal when they involve: 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GB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ale pedestrians 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GB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lder pedestrians (aged 65 of more)</a:t>
            </a:r>
            <a:endParaRPr lang="en-GB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GB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lder bus driver (45 years old or older)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 restarting (from a bus stop)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Occur at night</a:t>
            </a:r>
          </a:p>
          <a:p>
            <a:pPr marL="0" indent="0">
              <a:buNone/>
            </a:pPr>
            <a:endParaRPr lang="en-GB" sz="1700" dirty="0"/>
          </a:p>
          <a:p>
            <a:pPr marL="0" indent="0">
              <a:buNone/>
            </a:pPr>
            <a:r>
              <a:rPr lang="en-GB" sz="2400" dirty="0"/>
              <a:t>Cyclists</a:t>
            </a:r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/public transport buses</a:t>
            </a:r>
            <a:r>
              <a:rPr lang="en-GB" sz="2400" dirty="0"/>
              <a:t> </a:t>
            </a:r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400" dirty="0">
                <a:cs typeface="Times New Roman" panose="02020603050405020304" pitchFamily="18" charset="0"/>
              </a:rPr>
              <a:t>Answer specific goal 3)</a:t>
            </a:r>
            <a:endParaRPr lang="en-GB" sz="2400" dirty="0"/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Crashes involving a male cyclist are more likely to be severe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Crashes occurring </a:t>
            </a:r>
            <a:r>
              <a:rPr lang="en-GB" sz="19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night </a:t>
            </a:r>
            <a:r>
              <a:rPr lang="en-GB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 more likely to be fatal</a:t>
            </a:r>
          </a:p>
          <a:p>
            <a:endParaRPr lang="en-GB" sz="1700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E93C1EC5-2AF2-6AE5-C997-74279DA3F14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21</a:t>
            </a:fld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96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50"/>
    </mc:Choice>
    <mc:Fallback xmlns="">
      <p:transition spd="slow" advTm="4695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1"/>
            <a:ext cx="12191990" cy="16886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BCC3C8-D59F-3482-FF4B-B41096D94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Risk Factors – Bus driver manoeuvre </a:t>
            </a: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215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A33FBA-2BFD-F28C-3A0C-1FE51A53212D}"/>
              </a:ext>
            </a:extLst>
          </p:cNvPr>
          <p:cNvSpPr txBox="1"/>
          <p:nvPr/>
        </p:nvSpPr>
        <p:spPr>
          <a:xfrm>
            <a:off x="494622" y="3377829"/>
            <a:ext cx="39228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21792">
              <a:spcAft>
                <a:spcPts val="600"/>
              </a:spcAft>
            </a:pPr>
            <a:r>
              <a:rPr lang="en-GB" sz="2400" kern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Pedestrian fatalities involving public transport buses are more likely to occur when the bus restart or turn</a:t>
            </a:r>
            <a:endParaRPr lang="en-GB" sz="2400" kern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B2F846CB-FD54-3659-5543-E9E602D1CEC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22</a:t>
            </a:fld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5" name="Picture 4" descr="A graph of a bus&#10;&#10;Description automatically generated">
            <a:extLst>
              <a:ext uri="{FF2B5EF4-FFF2-40B4-BE49-F238E27FC236}">
                <a16:creationId xmlns:a16="http://schemas.microsoft.com/office/drawing/2014/main" id="{9CE27BF3-4128-8E5F-32BD-D0A2C513E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21" y="1997550"/>
            <a:ext cx="7016557" cy="43302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F7F726-6EAF-A203-8438-5CEA20DF2E96}"/>
              </a:ext>
            </a:extLst>
          </p:cNvPr>
          <p:cNvSpPr txBox="1"/>
          <p:nvPr/>
        </p:nvSpPr>
        <p:spPr>
          <a:xfrm>
            <a:off x="4511898" y="6348199"/>
            <a:ext cx="60975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Santiago (2017-2021)</a:t>
            </a:r>
          </a:p>
        </p:txBody>
      </p:sp>
    </p:spTree>
    <p:extLst>
      <p:ext uri="{BB962C8B-B14F-4D97-AF65-F5344CB8AC3E}">
        <p14:creationId xmlns:p14="http://schemas.microsoft.com/office/powerpoint/2010/main" val="124075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24"/>
    </mc:Choice>
    <mc:Fallback xmlns="">
      <p:transition spd="slow" advTm="66024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1"/>
            <a:ext cx="12191990" cy="16886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BCC3C8-D59F-3482-FF4B-B41096D94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Risk Factors – Bus driver manoeuvre </a:t>
            </a: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215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C0DA9A-E8A5-0176-8946-20E949E3FE2E}"/>
              </a:ext>
            </a:extLst>
          </p:cNvPr>
          <p:cNvSpPr txBox="1"/>
          <p:nvPr/>
        </p:nvSpPr>
        <p:spPr>
          <a:xfrm>
            <a:off x="526819" y="3377829"/>
            <a:ext cx="43428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21792">
              <a:spcAft>
                <a:spcPts val="600"/>
              </a:spcAft>
            </a:pPr>
            <a:r>
              <a:rPr lang="en-GB" sz="2400" kern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Cyclist fatalities involving public transport buses are more likely to occur when the bus driver goes straight</a:t>
            </a:r>
            <a:endParaRPr lang="en-GB" sz="2400" kern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B2F846CB-FD54-3659-5543-E9E602D1CEC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23</a:t>
            </a:fld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24" name="Picture 23" descr="A graph of different colored squares&#10;&#10;Description automatically generated">
            <a:extLst>
              <a:ext uri="{FF2B5EF4-FFF2-40B4-BE49-F238E27FC236}">
                <a16:creationId xmlns:a16="http://schemas.microsoft.com/office/drawing/2014/main" id="{8209D338-EE32-951C-E7C7-5DD8877C1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624" y="2026132"/>
            <a:ext cx="7016557" cy="43302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0BCDCC-E102-42A1-D9BB-82CCAA45EE60}"/>
              </a:ext>
            </a:extLst>
          </p:cNvPr>
          <p:cNvSpPr txBox="1"/>
          <p:nvPr/>
        </p:nvSpPr>
        <p:spPr>
          <a:xfrm>
            <a:off x="4511898" y="6348199"/>
            <a:ext cx="60975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Santiago (2017-2021)</a:t>
            </a:r>
          </a:p>
        </p:txBody>
      </p:sp>
    </p:spTree>
    <p:extLst>
      <p:ext uri="{BB962C8B-B14F-4D97-AF65-F5344CB8AC3E}">
        <p14:creationId xmlns:p14="http://schemas.microsoft.com/office/powerpoint/2010/main" val="335679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24"/>
    </mc:Choice>
    <mc:Fallback xmlns="">
      <p:transition spd="slow" advTm="66024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1"/>
            <a:ext cx="12191990" cy="16886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BCC3C8-D59F-3482-FF4B-B41096D94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Bus driver gender</a:t>
            </a: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215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A33FBA-2BFD-F28C-3A0C-1FE51A53212D}"/>
              </a:ext>
            </a:extLst>
          </p:cNvPr>
          <p:cNvSpPr txBox="1"/>
          <p:nvPr/>
        </p:nvSpPr>
        <p:spPr>
          <a:xfrm>
            <a:off x="587826" y="2016700"/>
            <a:ext cx="406814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Women represent: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3.90% of the drivers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Involved in 1.49% of the pedestrian fatalities</a:t>
            </a:r>
          </a:p>
          <a:p>
            <a:endParaRPr lang="en-GB" sz="2400" kern="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400" kern="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Female bus drivers </a:t>
            </a:r>
            <a:r>
              <a:rPr lang="en-GB" sz="2400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GB" sz="24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62.8% less likely to be involved in a pedestrian fatality than male drivers (</a:t>
            </a:r>
            <a:r>
              <a:rPr lang="en-GB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p-value = 0.05873)</a:t>
            </a:r>
          </a:p>
        </p:txBody>
      </p:sp>
      <p:graphicFrame>
        <p:nvGraphicFramePr>
          <p:cNvPr id="15" name="Content Placeholder 3">
            <a:extLst>
              <a:ext uri="{FF2B5EF4-FFF2-40B4-BE49-F238E27FC236}">
                <a16:creationId xmlns:a16="http://schemas.microsoft.com/office/drawing/2014/main" id="{83635C13-CA12-4D8F-4E74-A86C9022E6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2949409"/>
              </p:ext>
            </p:extLst>
          </p:nvPr>
        </p:nvGraphicFramePr>
        <p:xfrm>
          <a:off x="4917232" y="2013853"/>
          <a:ext cx="6834940" cy="3814511"/>
        </p:xfrm>
        <a:graphic>
          <a:graphicData uri="http://schemas.openxmlformats.org/drawingml/2006/table">
            <a:tbl>
              <a:tblPr firstRow="1" firstCol="1" bandRow="1">
                <a:tableStyleId>{8EC20E35-A176-4012-BC5E-935CFFF8708E}</a:tableStyleId>
              </a:tblPr>
              <a:tblGrid>
                <a:gridCol w="919599">
                  <a:extLst>
                    <a:ext uri="{9D8B030D-6E8A-4147-A177-3AD203B41FA5}">
                      <a16:colId xmlns:a16="http://schemas.microsoft.com/office/drawing/2014/main" val="1784177539"/>
                    </a:ext>
                  </a:extLst>
                </a:gridCol>
                <a:gridCol w="622081">
                  <a:extLst>
                    <a:ext uri="{9D8B030D-6E8A-4147-A177-3AD203B41FA5}">
                      <a16:colId xmlns:a16="http://schemas.microsoft.com/office/drawing/2014/main" val="354715918"/>
                    </a:ext>
                  </a:extLst>
                </a:gridCol>
                <a:gridCol w="622081">
                  <a:extLst>
                    <a:ext uri="{9D8B030D-6E8A-4147-A177-3AD203B41FA5}">
                      <a16:colId xmlns:a16="http://schemas.microsoft.com/office/drawing/2014/main" val="431024543"/>
                    </a:ext>
                  </a:extLst>
                </a:gridCol>
                <a:gridCol w="596625">
                  <a:extLst>
                    <a:ext uri="{9D8B030D-6E8A-4147-A177-3AD203B41FA5}">
                      <a16:colId xmlns:a16="http://schemas.microsoft.com/office/drawing/2014/main" val="2586330285"/>
                    </a:ext>
                  </a:extLst>
                </a:gridCol>
                <a:gridCol w="598217">
                  <a:extLst>
                    <a:ext uri="{9D8B030D-6E8A-4147-A177-3AD203B41FA5}">
                      <a16:colId xmlns:a16="http://schemas.microsoft.com/office/drawing/2014/main" val="6086784"/>
                    </a:ext>
                  </a:extLst>
                </a:gridCol>
                <a:gridCol w="598217">
                  <a:extLst>
                    <a:ext uri="{9D8B030D-6E8A-4147-A177-3AD203B41FA5}">
                      <a16:colId xmlns:a16="http://schemas.microsoft.com/office/drawing/2014/main" val="3804408643"/>
                    </a:ext>
                  </a:extLst>
                </a:gridCol>
                <a:gridCol w="598217">
                  <a:extLst>
                    <a:ext uri="{9D8B030D-6E8A-4147-A177-3AD203B41FA5}">
                      <a16:colId xmlns:a16="http://schemas.microsoft.com/office/drawing/2014/main" val="3768170015"/>
                    </a:ext>
                  </a:extLst>
                </a:gridCol>
                <a:gridCol w="580715">
                  <a:extLst>
                    <a:ext uri="{9D8B030D-6E8A-4147-A177-3AD203B41FA5}">
                      <a16:colId xmlns:a16="http://schemas.microsoft.com/office/drawing/2014/main" val="872629371"/>
                    </a:ext>
                  </a:extLst>
                </a:gridCol>
                <a:gridCol w="566396">
                  <a:extLst>
                    <a:ext uri="{9D8B030D-6E8A-4147-A177-3AD203B41FA5}">
                      <a16:colId xmlns:a16="http://schemas.microsoft.com/office/drawing/2014/main" val="4102062668"/>
                    </a:ext>
                  </a:extLst>
                </a:gridCol>
                <a:gridCol w="566396">
                  <a:extLst>
                    <a:ext uri="{9D8B030D-6E8A-4147-A177-3AD203B41FA5}">
                      <a16:colId xmlns:a16="http://schemas.microsoft.com/office/drawing/2014/main" val="2072489896"/>
                    </a:ext>
                  </a:extLst>
                </a:gridCol>
                <a:gridCol w="566396">
                  <a:extLst>
                    <a:ext uri="{9D8B030D-6E8A-4147-A177-3AD203B41FA5}">
                      <a16:colId xmlns:a16="http://schemas.microsoft.com/office/drawing/2014/main" val="891322005"/>
                    </a:ext>
                  </a:extLst>
                </a:gridCol>
              </a:tblGrid>
              <a:tr h="66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 dirty="0">
                          <a:effectLst/>
                        </a:rPr>
                        <a:t> </a:t>
                      </a:r>
                      <a:endParaRPr lang="en-GB" sz="15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 dirty="0">
                          <a:effectLst/>
                        </a:rPr>
                        <a:t>Gender</a:t>
                      </a:r>
                      <a:endParaRPr lang="en-GB" sz="15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 dirty="0">
                          <a:effectLst/>
                        </a:rPr>
                        <a:t>2014</a:t>
                      </a:r>
                      <a:endParaRPr lang="en-GB" sz="15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2015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2016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 dirty="0">
                          <a:effectLst/>
                        </a:rPr>
                        <a:t>2017</a:t>
                      </a:r>
                      <a:endParaRPr lang="en-GB" sz="15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 dirty="0">
                          <a:effectLst/>
                        </a:rPr>
                        <a:t>2018</a:t>
                      </a:r>
                      <a:endParaRPr lang="en-GB" sz="15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 dirty="0">
                          <a:effectLst/>
                        </a:rPr>
                        <a:t>2019</a:t>
                      </a:r>
                      <a:endParaRPr lang="en-GB" sz="15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 dirty="0">
                          <a:effectLst/>
                        </a:rPr>
                        <a:t>2020</a:t>
                      </a:r>
                      <a:endParaRPr lang="en-GB" sz="15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 dirty="0">
                          <a:effectLst/>
                        </a:rPr>
                        <a:t>2021</a:t>
                      </a:r>
                      <a:endParaRPr lang="en-GB" sz="15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 kern="100" dirty="0">
                          <a:effectLst/>
                        </a:rPr>
                        <a:t>2014-2021 Driver Year</a:t>
                      </a:r>
                      <a:endParaRPr lang="en-GB" sz="15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/>
                </a:tc>
                <a:extLst>
                  <a:ext uri="{0D108BD9-81ED-4DB2-BD59-A6C34878D82A}">
                    <a16:rowId xmlns:a16="http://schemas.microsoft.com/office/drawing/2014/main" val="3534615015"/>
                  </a:ext>
                </a:extLst>
              </a:tr>
              <a:tr h="45541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 dirty="0">
                          <a:effectLst/>
                        </a:rPr>
                        <a:t>Number bus driver</a:t>
                      </a:r>
                      <a:endParaRPr lang="en-GB" sz="15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56" marR="90756" marT="45378" marB="453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 dirty="0">
                          <a:solidFill>
                            <a:schemeClr val="bg1"/>
                          </a:solidFill>
                          <a:effectLst/>
                        </a:rPr>
                        <a:t>Male</a:t>
                      </a:r>
                      <a:endParaRPr lang="en-GB" sz="15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17029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17868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18466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17535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 dirty="0">
                          <a:effectLst/>
                        </a:rPr>
                        <a:t>17425</a:t>
                      </a:r>
                      <a:endParaRPr lang="en-GB" sz="15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19192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15620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14781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137916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extLst>
                  <a:ext uri="{0D108BD9-81ED-4DB2-BD59-A6C34878D82A}">
                    <a16:rowId xmlns:a16="http://schemas.microsoft.com/office/drawing/2014/main" val="316551120"/>
                  </a:ext>
                </a:extLst>
              </a:tr>
              <a:tr h="4940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 dirty="0">
                          <a:solidFill>
                            <a:schemeClr val="bg1"/>
                          </a:solidFill>
                          <a:effectLst/>
                        </a:rPr>
                        <a:t>Female</a:t>
                      </a:r>
                      <a:endParaRPr lang="en-GB" sz="15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 dirty="0">
                          <a:effectLst/>
                        </a:rPr>
                        <a:t>264 (1.53%)</a:t>
                      </a:r>
                      <a:endParaRPr lang="en-GB" sz="15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325 (1.79%)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 dirty="0">
                          <a:effectLst/>
                        </a:rPr>
                        <a:t>485 (2.56%)</a:t>
                      </a:r>
                      <a:endParaRPr lang="en-GB" sz="15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599 (3.30%)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965 (5.25%)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1271 (6.21%)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803 (4.89%)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889 (5.67%)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5601 (3.90%)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extLst>
                  <a:ext uri="{0D108BD9-81ED-4DB2-BD59-A6C34878D82A}">
                    <a16:rowId xmlns:a16="http://schemas.microsoft.com/office/drawing/2014/main" val="2148383358"/>
                  </a:ext>
                </a:extLst>
              </a:tr>
              <a:tr h="43168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 dirty="0">
                          <a:effectLst/>
                        </a:rPr>
                        <a:t>Number of bus drivers involved in a pedestrian fatality</a:t>
                      </a:r>
                      <a:endParaRPr lang="en-GB" sz="15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56" marR="90756" marT="45378" marB="453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 dirty="0">
                          <a:solidFill>
                            <a:schemeClr val="bg1"/>
                          </a:solidFill>
                          <a:effectLst/>
                        </a:rPr>
                        <a:t>Male</a:t>
                      </a:r>
                      <a:endParaRPr lang="en-GB" sz="15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45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41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48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35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30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23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25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18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265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extLst>
                  <a:ext uri="{0D108BD9-81ED-4DB2-BD59-A6C34878D82A}">
                    <a16:rowId xmlns:a16="http://schemas.microsoft.com/office/drawing/2014/main" val="3494568800"/>
                  </a:ext>
                </a:extLst>
              </a:tr>
              <a:tr h="50432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 dirty="0">
                          <a:solidFill>
                            <a:schemeClr val="bg1"/>
                          </a:solidFill>
                          <a:effectLst/>
                        </a:rPr>
                        <a:t>Female</a:t>
                      </a:r>
                      <a:endParaRPr lang="en-GB" sz="15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0 (0.00%)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1 (2.38%)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0 (0.00%)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1 (2.78%)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 dirty="0">
                          <a:effectLst/>
                        </a:rPr>
                        <a:t>0 (0.00%)</a:t>
                      </a:r>
                      <a:endParaRPr lang="en-GB" sz="15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1 (4.17%)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1 (3.85%)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0 (0.00%)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4 (1.49%)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extLst>
                  <a:ext uri="{0D108BD9-81ED-4DB2-BD59-A6C34878D82A}">
                    <a16:rowId xmlns:a16="http://schemas.microsoft.com/office/drawing/2014/main" val="487827585"/>
                  </a:ext>
                </a:extLst>
              </a:tr>
              <a:tr h="53447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 dirty="0">
                          <a:effectLst/>
                        </a:rPr>
                        <a:t>Rate of male driver involved in pedestrian fatality for 10.000 drivers</a:t>
                      </a:r>
                      <a:endParaRPr lang="en-GB" sz="15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56" marR="90756" marT="45378" marB="453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 dirty="0">
                          <a:solidFill>
                            <a:schemeClr val="bg1"/>
                          </a:solidFill>
                          <a:effectLst/>
                        </a:rPr>
                        <a:t>Male</a:t>
                      </a:r>
                      <a:endParaRPr lang="en-GB" sz="15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26.4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22.9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 dirty="0">
                          <a:effectLst/>
                        </a:rPr>
                        <a:t>26.0</a:t>
                      </a:r>
                      <a:endParaRPr lang="en-GB" sz="15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20.0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17.2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12.0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16.0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12.2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19.2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201175"/>
                  </a:ext>
                </a:extLst>
              </a:tr>
              <a:tr h="73335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 dirty="0">
                          <a:solidFill>
                            <a:schemeClr val="bg1"/>
                          </a:solidFill>
                          <a:effectLst/>
                        </a:rPr>
                        <a:t>Female</a:t>
                      </a:r>
                      <a:endParaRPr lang="en-GB" sz="15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0.0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30.8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0.0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16.7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 dirty="0">
                          <a:effectLst/>
                        </a:rPr>
                        <a:t>0.0</a:t>
                      </a:r>
                      <a:endParaRPr lang="en-GB" sz="15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7.9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12.5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>
                          <a:effectLst/>
                        </a:rPr>
                        <a:t>0.0</a:t>
                      </a:r>
                      <a:endParaRPr lang="en-GB" sz="1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00" dirty="0">
                          <a:effectLst/>
                        </a:rPr>
                        <a:t>7.1</a:t>
                      </a:r>
                      <a:endParaRPr lang="en-GB" sz="15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01" marR="83301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879826"/>
                  </a:ext>
                </a:extLst>
              </a:tr>
            </a:tbl>
          </a:graphicData>
        </a:graphic>
      </p:graphicFrame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6B13AAB7-FAFA-E898-8626-36637733B37F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24</a:t>
            </a:fld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D2F99F-E3C9-3A0A-57AE-CA3BCBDF1782}"/>
              </a:ext>
            </a:extLst>
          </p:cNvPr>
          <p:cNvSpPr txBox="1"/>
          <p:nvPr/>
        </p:nvSpPr>
        <p:spPr>
          <a:xfrm>
            <a:off x="3263382" y="5769192"/>
            <a:ext cx="609755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400" dirty="0">
                <a:cs typeface="Times New Roman" panose="02020603050405020304" pitchFamily="18" charset="0"/>
              </a:rPr>
              <a:t>Answers specific goal 4)</a:t>
            </a:r>
            <a:endParaRPr lang="en-GB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141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15"/>
    </mc:Choice>
    <mc:Fallback xmlns="">
      <p:transition spd="slow" advTm="21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1"/>
            <a:ext cx="12191990" cy="16886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FECAE7-7243-90FE-3677-24AB98152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Policies evaluation</a:t>
            </a:r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215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icture containing text, screenshot, diagram, colorfulness&#10;&#10;Description automatically generated">
            <a:extLst>
              <a:ext uri="{FF2B5EF4-FFF2-40B4-BE49-F238E27FC236}">
                <a16:creationId xmlns:a16="http://schemas.microsoft.com/office/drawing/2014/main" id="{7B3815D7-7F55-A3E1-361D-911FCEDAD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57" y="2175656"/>
            <a:ext cx="9311951" cy="46559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43286C1-DB04-A657-7487-7D4AAE6D50EB}"/>
              </a:ext>
            </a:extLst>
          </p:cNvPr>
          <p:cNvSpPr/>
          <p:nvPr/>
        </p:nvSpPr>
        <p:spPr>
          <a:xfrm>
            <a:off x="2155371" y="2330653"/>
            <a:ext cx="840415" cy="359426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2DA633-B25C-7924-BAF4-3C2EF50235BC}"/>
              </a:ext>
            </a:extLst>
          </p:cNvPr>
          <p:cNvSpPr txBox="1"/>
          <p:nvPr/>
        </p:nvSpPr>
        <p:spPr>
          <a:xfrm>
            <a:off x="5744810" y="5846401"/>
            <a:ext cx="2191720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40080">
              <a:spcAft>
                <a:spcPts val="600"/>
              </a:spcAft>
            </a:pPr>
            <a:r>
              <a:rPr lang="en-GB" sz="2400" kern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Red standard </a:t>
            </a:r>
          </a:p>
          <a:p>
            <a:pPr algn="ctr" defTabSz="640080">
              <a:spcAft>
                <a:spcPts val="600"/>
              </a:spcAft>
            </a:pPr>
            <a:r>
              <a:rPr lang="en-GB" sz="2400" kern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roll out</a:t>
            </a:r>
            <a:endParaRPr lang="en-GB" sz="3600" kern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53056CA-5E73-9B97-B87D-6FC6D0D9EB49}"/>
              </a:ext>
            </a:extLst>
          </p:cNvPr>
          <p:cNvSpPr/>
          <p:nvPr/>
        </p:nvSpPr>
        <p:spPr>
          <a:xfrm rot="19445472">
            <a:off x="4775490" y="3607563"/>
            <a:ext cx="734658" cy="223586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3CC3D5-4DAA-3E30-A3E0-8B0B79AB9BFB}"/>
              </a:ext>
            </a:extLst>
          </p:cNvPr>
          <p:cNvSpPr txBox="1"/>
          <p:nvPr/>
        </p:nvSpPr>
        <p:spPr>
          <a:xfrm>
            <a:off x="1446100" y="1575754"/>
            <a:ext cx="21917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40080">
              <a:spcAft>
                <a:spcPts val="600"/>
              </a:spcAft>
            </a:pPr>
            <a:r>
              <a:rPr lang="en-GB" sz="2400" kern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Implementation Transantiago</a:t>
            </a:r>
            <a:endParaRPr lang="en-GB" sz="3600" kern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51681608-D57F-BB2A-8FAB-C1C58CC6584B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25</a:t>
            </a:fld>
            <a:endParaRPr lang="en-GB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821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7"/>
    </mc:Choice>
    <mc:Fallback xmlns="">
      <p:transition spd="slow" advTm="9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1"/>
            <a:ext cx="12191990" cy="16886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63046A-A35E-23A8-6300-798E012F1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GB" sz="4000">
                <a:solidFill>
                  <a:schemeClr val="bg1"/>
                </a:solidFill>
              </a:rPr>
              <a:t>Policy evaluation - Transantiago</a:t>
            </a:r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215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C905E2-AB6A-0FBD-08E6-0A523D5FE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022" y="2104001"/>
            <a:ext cx="6173955" cy="34821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760488-971A-F9FF-EF5F-B327A633DC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15554" y="2104001"/>
            <a:ext cx="2692352" cy="1959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749808">
              <a:spcBef>
                <a:spcPts val="820"/>
              </a:spcBef>
              <a:buNone/>
            </a:pPr>
            <a:r>
              <a:rPr lang="en-GB" sz="2000" kern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Road crashes involving public transport buses:</a:t>
            </a:r>
          </a:p>
          <a:p>
            <a:pPr marL="187452" indent="-187452" defTabSz="749808">
              <a:spcBef>
                <a:spcPts val="820"/>
              </a:spcBef>
            </a:pPr>
            <a:r>
              <a:rPr lang="en-GB" sz="2000" kern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35.5% fatalities decrease</a:t>
            </a:r>
          </a:p>
          <a:p>
            <a:pPr marL="187452" indent="-187452" defTabSz="749808">
              <a:spcBef>
                <a:spcPts val="820"/>
              </a:spcBef>
            </a:pPr>
            <a:r>
              <a:rPr lang="en-GB" sz="2000" kern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77.8% bus occupant fatalities decrease</a:t>
            </a:r>
            <a:endParaRPr lang="en-GB" kern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63BDA429-53FC-700A-CA08-656DDF132914}"/>
              </a:ext>
            </a:extLst>
          </p:cNvPr>
          <p:cNvSpPr txBox="1">
            <a:spLocks/>
          </p:cNvSpPr>
          <p:nvPr/>
        </p:nvSpPr>
        <p:spPr>
          <a:xfrm>
            <a:off x="9182977" y="2187100"/>
            <a:ext cx="2692353" cy="179331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49808">
              <a:spcBef>
                <a:spcPts val="820"/>
              </a:spcBef>
              <a:buNone/>
            </a:pPr>
            <a:r>
              <a:rPr lang="en-GB" sz="1800" kern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Using the control group road crashes involving public transport buses:</a:t>
            </a:r>
          </a:p>
          <a:p>
            <a:pPr marL="187452" indent="-187452" defTabSz="749808">
              <a:spcBef>
                <a:spcPts val="820"/>
              </a:spcBef>
            </a:pPr>
            <a:r>
              <a:rPr lang="en-GB" sz="1800" kern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19.5% fatalities decrease</a:t>
            </a:r>
          </a:p>
          <a:p>
            <a:pPr marL="187452" indent="-187452" defTabSz="749808">
              <a:spcBef>
                <a:spcPts val="820"/>
              </a:spcBef>
            </a:pPr>
            <a:r>
              <a:rPr lang="en-GB" sz="1800" kern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72.3% bus occupant fatalities decrease </a:t>
            </a:r>
            <a:endParaRPr lang="en-GB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90EC5864-C9D1-982A-0E80-11C4EBD9F100}"/>
              </a:ext>
            </a:extLst>
          </p:cNvPr>
          <p:cNvSpPr txBox="1">
            <a:spLocks/>
          </p:cNvSpPr>
          <p:nvPr/>
        </p:nvSpPr>
        <p:spPr>
          <a:xfrm>
            <a:off x="4144051" y="5800429"/>
            <a:ext cx="3903896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749808">
              <a:spcBef>
                <a:spcPts val="820"/>
              </a:spcBef>
              <a:buNone/>
            </a:pPr>
            <a:r>
              <a:rPr lang="en-GB" sz="24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Answers </a:t>
            </a:r>
            <a:r>
              <a:rPr lang="en-GB" sz="2400" kern="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specific goal 5</a:t>
            </a:r>
            <a:endParaRPr lang="en-GB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184AF339-5546-59AF-322F-8727C885BE0C}"/>
              </a:ext>
            </a:extLst>
          </p:cNvPr>
          <p:cNvSpPr txBox="1">
            <a:spLocks/>
          </p:cNvSpPr>
          <p:nvPr/>
        </p:nvSpPr>
        <p:spPr>
          <a:xfrm>
            <a:off x="415554" y="4189604"/>
            <a:ext cx="2383630" cy="1396536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49808">
              <a:spcBef>
                <a:spcPts val="820"/>
              </a:spcBef>
              <a:buNone/>
            </a:pPr>
            <a:endParaRPr lang="en-GB" sz="1476" kern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marL="0" indent="0" defTabSz="749808">
              <a:spcBef>
                <a:spcPts val="820"/>
              </a:spcBef>
              <a:buNone/>
            </a:pPr>
            <a:r>
              <a:rPr lang="en-GB" sz="1800" kern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Traffic fatalities not involving public transport buses decreased by 19.8% </a:t>
            </a:r>
            <a:endParaRPr lang="en-GB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BF590792-DEF8-E65B-ACCB-B65BB3ECC7C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26</a:t>
            </a:fld>
            <a:endParaRPr lang="en-GB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03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88"/>
    </mc:Choice>
    <mc:Fallback xmlns="">
      <p:transition spd="slow" advTm="42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1"/>
            <a:ext cx="12191990" cy="16886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63046A-A35E-23A8-6300-798E012F1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Policy evaluation – Red standard roll out</a:t>
            </a:r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215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, screenshot, font, rectangle&#10;&#10;Description automatically generated">
            <a:extLst>
              <a:ext uri="{FF2B5EF4-FFF2-40B4-BE49-F238E27FC236}">
                <a16:creationId xmlns:a16="http://schemas.microsoft.com/office/drawing/2014/main" id="{EDCBC91A-9AE8-31D6-1213-8E7535C6B2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22036"/>
            <a:ext cx="5414910" cy="270745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3B2F92-55A2-17E5-14DA-A78474C9B5D8}"/>
              </a:ext>
            </a:extLst>
          </p:cNvPr>
          <p:cNvSpPr txBox="1"/>
          <p:nvPr/>
        </p:nvSpPr>
        <p:spPr>
          <a:xfrm>
            <a:off x="193995" y="2102635"/>
            <a:ext cx="56108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Period </a:t>
            </a:r>
            <a:r>
              <a:rPr lang="en-GB" sz="24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2008-2016 , linear relation between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18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rash fatalities involving bus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 kilometres travelled </a:t>
            </a:r>
          </a:p>
          <a:p>
            <a:r>
              <a:rPr lang="en-GB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Adjusted R-squared = 0.9831)</a:t>
            </a:r>
          </a:p>
          <a:p>
            <a:endParaRPr lang="en-GB" kern="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08291C-BE2C-FA3F-8695-1D062CB21954}"/>
              </a:ext>
            </a:extLst>
          </p:cNvPr>
          <p:cNvSpPr txBox="1"/>
          <p:nvPr/>
        </p:nvSpPr>
        <p:spPr>
          <a:xfrm>
            <a:off x="2809107" y="4612023"/>
            <a:ext cx="657378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24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etween the periods 2008-2016 and 2017-2021:</a:t>
            </a:r>
            <a:endParaRPr lang="en-GB" sz="2400" kern="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47.6% decrease in average number of fatalities involving buses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26.4% decrease in rate of fatalities by bus VKT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kern="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significant changes in </a:t>
            </a:r>
            <a:r>
              <a:rPr lang="en-GB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fatalities in road crashes not involving buses</a:t>
            </a:r>
          </a:p>
        </p:txBody>
      </p: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id="{1BF7EDA5-01E5-E462-34B0-8E185FAE0BA6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27</a:t>
            </a:fld>
            <a:endParaRPr lang="en-GB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730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77"/>
    </mc:Choice>
    <mc:Fallback xmlns="">
      <p:transition spd="slow" advTm="55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1"/>
            <a:ext cx="12191990" cy="16886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63046A-A35E-23A8-6300-798E012F1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Policy evaluation – Red standard roll out</a:t>
            </a:r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215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252E166-39AF-ABD9-ECD7-17BB56AA2D1D}"/>
                  </a:ext>
                </a:extLst>
              </p:cNvPr>
              <p:cNvSpPr txBox="1"/>
              <p:nvPr/>
            </p:nvSpPr>
            <p:spPr>
              <a:xfrm>
                <a:off x="389319" y="1792966"/>
                <a:ext cx="5804418" cy="24931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400" kern="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Model fatality rate 2016-2021 </a:t>
                </a:r>
              </a:p>
              <a:p>
                <a:r>
                  <a:rPr lang="en-GB" sz="2400" kern="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controlling for: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kern="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Bus kilometres travelled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kern="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Average bus speed</a:t>
                </a:r>
              </a:p>
              <a:p>
                <a:endParaRPr lang="en-GB" kern="0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kern="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Formula:</a:t>
                </a:r>
              </a:p>
              <a:p>
                <a:pPr>
                  <a:spcAft>
                    <a:spcPts val="1000"/>
                  </a:spcAft>
                </a:pPr>
                <a:r>
                  <a:rPr lang="en-GB" sz="1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 </a:t>
                </a:r>
                <a14:m>
                  <m:oMath xmlns:m="http://schemas.openxmlformats.org/officeDocument/2006/math">
                    <m:r>
                      <a:rPr lang="en-GB" sz="130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GB" sz="13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13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0.3820774 </m:t>
                        </m:r>
                        <m:d>
                          <m:dPr>
                            <m:ctrlPr>
                              <a:rPr lang="en-GB" sz="13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1300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00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GB" sz="1300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𝑁𝑒𝑤</m:t>
                                </m:r>
                                <m:r>
                                  <a:rPr lang="en-GB" sz="1300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GB" sz="1300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𝑏𝑢𝑠𝑒𝑠</m:t>
                                </m:r>
                                <m:r>
                                  <a:rPr lang="en-GB" sz="1300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sub>
                            </m:sSub>
                          </m:e>
                        </m:d>
                        <m:r>
                          <a:rPr lang="en-GB" sz="13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+ 2.599946 </m:t>
                        </m:r>
                        <m:d>
                          <m:dPr>
                            <m:ctrlPr>
                              <a:rPr lang="en-GB" sz="13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GB" sz="13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GB" sz="1300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00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GB" sz="1300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𝑁𝑒𝑤</m:t>
                                </m:r>
                                <m:r>
                                  <a:rPr lang="en-GB" sz="1300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GB" sz="1300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𝑏𝑢𝑠𝑒𝑠</m:t>
                                </m:r>
                                <m:r>
                                  <a:rPr lang="en-GB" sz="1300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GB" sz="13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  </m:t>
                    </m:r>
                    <m:sSup>
                      <m:sSupPr>
                        <m:ctrlPr>
                          <a:rPr lang="en-GB" sz="13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13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13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0.202736573 </m:t>
                        </m:r>
                        <m:r>
                          <a:rPr lang="en-GB" sz="13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sup>
                    </m:sSup>
                  </m:oMath>
                </a14:m>
                <a:endParaRPr lang="en-GB" sz="1900" dirty="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1000"/>
                  </a:spcAft>
                </a:pPr>
                <a:endParaRPr lang="en-GB" sz="13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252E166-39AF-ABD9-ECD7-17BB56AA2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319" y="1792966"/>
                <a:ext cx="5804418" cy="2493118"/>
              </a:xfrm>
              <a:prstGeom prst="rect">
                <a:avLst/>
              </a:prstGeom>
              <a:blipFill>
                <a:blip r:embed="rId3"/>
                <a:stretch>
                  <a:fillRect l="-1681" t="-19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2E9B57A3-AE80-8CFE-9D4B-A13463BD5824}"/>
              </a:ext>
            </a:extLst>
          </p:cNvPr>
          <p:cNvSpPr txBox="1"/>
          <p:nvPr/>
        </p:nvSpPr>
        <p:spPr>
          <a:xfrm>
            <a:off x="389319" y="4505484"/>
            <a:ext cx="580441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Seems to overestimate the effect of the bus roll out </a:t>
            </a:r>
            <a:b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85.3% with full roll out and constant average speed)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Other factors might also play a role: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impact of COVID-19 pandemic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impact of the 2019 Chilean protest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 bus lane and automatic enforcement </a:t>
            </a:r>
            <a:endParaRPr lang="en-GB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increase of number of female drivers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Professionalisation of bus operators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Maintenance of Transantiago buses</a:t>
            </a:r>
            <a:endParaRPr lang="en-GB" kern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7A396DA7-553A-0753-2B44-B0E84289BBE7}"/>
              </a:ext>
            </a:extLst>
          </p:cNvPr>
          <p:cNvSpPr txBox="1">
            <a:spLocks/>
          </p:cNvSpPr>
          <p:nvPr/>
        </p:nvSpPr>
        <p:spPr>
          <a:xfrm>
            <a:off x="6669331" y="5510722"/>
            <a:ext cx="4143793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Answers partly specific goal 6</a:t>
            </a:r>
            <a:endParaRPr lang="en-GB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lide Number Placeholder 7">
            <a:extLst>
              <a:ext uri="{FF2B5EF4-FFF2-40B4-BE49-F238E27FC236}">
                <a16:creationId xmlns:a16="http://schemas.microsoft.com/office/drawing/2014/main" id="{5FCDE7F3-6E10-1908-84A7-DE648CA2E9B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28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C5C080-5190-45B1-2003-13A43399177A}"/>
              </a:ext>
            </a:extLst>
          </p:cNvPr>
          <p:cNvSpPr txBox="1"/>
          <p:nvPr/>
        </p:nvSpPr>
        <p:spPr>
          <a:xfrm>
            <a:off x="6096000" y="1957071"/>
            <a:ext cx="5804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Model fits very well the data (</a:t>
            </a:r>
            <a:r>
              <a:rPr lang="en-GB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R-Squared 0.953960567)</a:t>
            </a:r>
          </a:p>
        </p:txBody>
      </p:sp>
      <p:pic>
        <p:nvPicPr>
          <p:cNvPr id="7" name="Content Placeholder 6" descr="A graph showing the growth of a stock market&#10;&#10;Description automatically generated">
            <a:extLst>
              <a:ext uri="{FF2B5EF4-FFF2-40B4-BE49-F238E27FC236}">
                <a16:creationId xmlns:a16="http://schemas.microsoft.com/office/drawing/2014/main" id="{E9F76E40-69A4-A019-9AC8-830FE90C70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325" y="2338509"/>
            <a:ext cx="5984093" cy="299204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642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01"/>
    </mc:Choice>
    <mc:Fallback xmlns="">
      <p:transition spd="slow" advTm="86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1"/>
            <a:ext cx="12191990" cy="16886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63046A-A35E-23A8-6300-798E012F1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Comparison with other Chilean cities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215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7">
            <a:extLst>
              <a:ext uri="{FF2B5EF4-FFF2-40B4-BE49-F238E27FC236}">
                <a16:creationId xmlns:a16="http://schemas.microsoft.com/office/drawing/2014/main" id="{5FCDE7F3-6E10-1908-84A7-DE648CA2E9B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29</a:t>
            </a:fld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DDA114E-530C-AD61-3E87-6FA3431B46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5765438"/>
              </p:ext>
            </p:extLst>
          </p:nvPr>
        </p:nvGraphicFramePr>
        <p:xfrm>
          <a:off x="87712" y="2513965"/>
          <a:ext cx="6908817" cy="297964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373607">
                  <a:extLst>
                    <a:ext uri="{9D8B030D-6E8A-4147-A177-3AD203B41FA5}">
                      <a16:colId xmlns:a16="http://schemas.microsoft.com/office/drawing/2014/main" val="1170271747"/>
                    </a:ext>
                  </a:extLst>
                </a:gridCol>
                <a:gridCol w="1008408">
                  <a:extLst>
                    <a:ext uri="{9D8B030D-6E8A-4147-A177-3AD203B41FA5}">
                      <a16:colId xmlns:a16="http://schemas.microsoft.com/office/drawing/2014/main" val="2572540657"/>
                    </a:ext>
                  </a:extLst>
                </a:gridCol>
                <a:gridCol w="1392534">
                  <a:extLst>
                    <a:ext uri="{9D8B030D-6E8A-4147-A177-3AD203B41FA5}">
                      <a16:colId xmlns:a16="http://schemas.microsoft.com/office/drawing/2014/main" val="2123723642"/>
                    </a:ext>
                  </a:extLst>
                </a:gridCol>
                <a:gridCol w="1134268">
                  <a:extLst>
                    <a:ext uri="{9D8B030D-6E8A-4147-A177-3AD203B41FA5}">
                      <a16:colId xmlns:a16="http://schemas.microsoft.com/office/drawing/2014/main" val="3308290998"/>
                    </a:ext>
                  </a:extLst>
                </a:gridCol>
              </a:tblGrid>
              <a:tr h="7449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 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Santiago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>
                          <a:effectLst/>
                        </a:rPr>
                        <a:t>Greater Concepción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Greater Valparaíso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2026106230"/>
                  </a:ext>
                </a:extLst>
              </a:tr>
              <a:tr h="7449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>
                          <a:effectLst/>
                        </a:rPr>
                        <a:t>Proportion of pedestrian fatalities involving a public transport bus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26.2%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30.8%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38.8%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908082147"/>
                  </a:ext>
                </a:extLst>
              </a:tr>
              <a:tr h="7449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Proportion of cyclist fatalities involving a public transport bus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800" kern="100">
                          <a:effectLst/>
                        </a:rPr>
                        <a:t>26.9%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50.0%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75.0%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4205897125"/>
                  </a:ext>
                </a:extLst>
              </a:tr>
              <a:tr h="7449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>
                          <a:effectLst/>
                        </a:rPr>
                        <a:t>Proportion of traffic fatalities involving a public transport bus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800" kern="100">
                          <a:effectLst/>
                        </a:rPr>
                        <a:t>19.5%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800" kern="100">
                          <a:effectLst/>
                        </a:rPr>
                        <a:t>25.2%</a:t>
                      </a:r>
                      <a:endParaRPr lang="en-GB" sz="24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25.3%</a:t>
                      </a:r>
                      <a:endParaRPr lang="en-GB" sz="24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279225199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9335BCA-2CB7-5058-9D1A-F9E9318A6E1D}"/>
              </a:ext>
            </a:extLst>
          </p:cNvPr>
          <p:cNvSpPr txBox="1"/>
          <p:nvPr/>
        </p:nvSpPr>
        <p:spPr>
          <a:xfrm>
            <a:off x="7324531" y="2326403"/>
            <a:ext cx="4779757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Higher impact of buses on road safety in other Chilean cities</a:t>
            </a:r>
          </a:p>
          <a:p>
            <a:endParaRPr lang="en-US" dirty="0"/>
          </a:p>
          <a:p>
            <a:r>
              <a:rPr lang="en-US" sz="1800" dirty="0"/>
              <a:t>Crashes rate similar for crashes not involving public transport buses</a:t>
            </a:r>
          </a:p>
          <a:p>
            <a:endParaRPr lang="en-US" sz="1800" dirty="0"/>
          </a:p>
          <a:p>
            <a:r>
              <a:rPr lang="en-US" sz="1800" dirty="0"/>
              <a:t>No reduction of fatalities involving buses in </a:t>
            </a:r>
            <a:r>
              <a:rPr lang="en-US" sz="1800" dirty="0">
                <a:effectLst/>
              </a:rPr>
              <a:t>Greater Valparaíso between 2002-2011 and 2012-2021 </a:t>
            </a:r>
          </a:p>
          <a:p>
            <a:endParaRPr lang="en-US" sz="1800" dirty="0"/>
          </a:p>
          <a:p>
            <a:r>
              <a:rPr lang="en-US" sz="1800" dirty="0">
                <a:effectLst/>
              </a:rPr>
              <a:t>Similar proportion in those cities than in Santiago before Transantiago </a:t>
            </a:r>
          </a:p>
          <a:p>
            <a:endParaRPr lang="en-US" sz="1800" dirty="0"/>
          </a:p>
          <a:p>
            <a:r>
              <a:rPr lang="en-US" sz="1800" dirty="0"/>
              <a:t>Partly answers specific goal 7</a:t>
            </a:r>
            <a:endParaRPr lang="en-US" sz="1800" dirty="0">
              <a:effectLst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653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80"/>
    </mc:Choice>
    <mc:Fallback xmlns="">
      <p:transition spd="slow" advTm="6128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2AE301-8298-47C2-81FA-781BA50D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8DBE596-692C-4777-8933-9D5BB8533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C38783D-8606-4709-8C6F-69DE0EF816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65A2D8C-561A-4347-88E9-4D84CF7CA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7CB8EFE-31DC-44A2-A07E-FD84E8DA3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B6473FEC-46FF-4C7E-85BA-344E0365CA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C875950-A52D-453F-A602-3E58AD414E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2424052-9F9F-2D64-E511-0998A2437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175" y="1354819"/>
            <a:ext cx="5240881" cy="2411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0" i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Context</a:t>
            </a:r>
            <a:r>
              <a:rPr lang="en-US" sz="7200" b="0" i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b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7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Graphic 10" descr="Bus with solid fill">
            <a:extLst>
              <a:ext uri="{FF2B5EF4-FFF2-40B4-BE49-F238E27FC236}">
                <a16:creationId xmlns:a16="http://schemas.microsoft.com/office/drawing/2014/main" id="{98FF0F4B-7B0A-27FE-4D38-74252A2E1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024" y="1429488"/>
            <a:ext cx="3287655" cy="32876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2EE8F6-7D62-19A0-4865-6A758CD1A8D1}"/>
              </a:ext>
            </a:extLst>
          </p:cNvPr>
          <p:cNvSpPr txBox="1"/>
          <p:nvPr/>
        </p:nvSpPr>
        <p:spPr>
          <a:xfrm>
            <a:off x="1163216" y="23034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8C16F-EA1F-CCF4-FA07-353A22F09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z="1400" smtClean="0">
                <a:solidFill>
                  <a:schemeClr val="bg1"/>
                </a:solidFill>
              </a:rPr>
              <a:t>3</a:t>
            </a:fld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2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3"/>
    </mc:Choice>
    <mc:Fallback xmlns="">
      <p:transition spd="slow" advTm="2143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2AE301-8298-47C2-81FA-781BA50D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8DBE596-692C-4777-8933-9D5BB8533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C38783D-8606-4709-8C6F-69DE0EF816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65A2D8C-561A-4347-88E9-4D84CF7CA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7CB8EFE-31DC-44A2-A07E-FD84E8DA3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B6473FEC-46FF-4C7E-85BA-344E0365CA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C875950-A52D-453F-A602-3E58AD414E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2424052-9F9F-2D64-E511-0998A2437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241" y="1302928"/>
            <a:ext cx="6467735" cy="2411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0" i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Recommendations </a:t>
            </a:r>
            <a:br>
              <a:rPr lang="en-US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6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Graphic 10" descr="Bus with solid fill">
            <a:extLst>
              <a:ext uri="{FF2B5EF4-FFF2-40B4-BE49-F238E27FC236}">
                <a16:creationId xmlns:a16="http://schemas.microsoft.com/office/drawing/2014/main" id="{98FF0F4B-7B0A-27FE-4D38-74252A2E1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024" y="1429488"/>
            <a:ext cx="3287655" cy="32876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2EE8F6-7D62-19A0-4865-6A758CD1A8D1}"/>
              </a:ext>
            </a:extLst>
          </p:cNvPr>
          <p:cNvSpPr txBox="1"/>
          <p:nvPr/>
        </p:nvSpPr>
        <p:spPr>
          <a:xfrm>
            <a:off x="1163216" y="23034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E8BCF-6F50-0378-D509-611DF57AD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z="1400" smtClean="0">
                <a:solidFill>
                  <a:schemeClr val="bg1"/>
                </a:solidFill>
              </a:rPr>
              <a:t>30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32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5"/>
    </mc:Choice>
    <mc:Fallback xmlns="">
      <p:transition spd="slow" advTm="1495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4FF6F-19D8-A9E6-E498-6815FEE00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200" dirty="0">
                <a:latin typeface="+mj-lt"/>
                <a:ea typeface="+mj-ea"/>
                <a:cs typeface="+mj-cs"/>
              </a:rPr>
              <a:t>Recommendations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667A8A-E5FA-8581-1F78-E230273DB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31</a:t>
            </a:fld>
            <a:endParaRPr lang="en-GB"/>
          </a:p>
        </p:txBody>
      </p:sp>
      <p:pic>
        <p:nvPicPr>
          <p:cNvPr id="3" name="Content Placeholder 4" descr="A circular diagram of a safe system approach&#10;&#10;Description automatically generated">
            <a:extLst>
              <a:ext uri="{FF2B5EF4-FFF2-40B4-BE49-F238E27FC236}">
                <a16:creationId xmlns:a16="http://schemas.microsoft.com/office/drawing/2014/main" id="{235A1BB3-5865-C64B-DE0D-C05041422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475" y="226875"/>
            <a:ext cx="6404249" cy="6404249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243007A-1ABD-63A3-95EE-F47B6E3A1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70275" cy="4351338"/>
          </a:xfrm>
        </p:spPr>
        <p:txBody>
          <a:bodyPr/>
          <a:lstStyle/>
          <a:p>
            <a:r>
              <a:rPr lang="en-US" sz="2400" dirty="0"/>
              <a:t>6 pillars</a:t>
            </a:r>
          </a:p>
          <a:p>
            <a:endParaRPr lang="en-US" sz="2400" kern="1200" dirty="0">
              <a:ea typeface="+mj-ea"/>
              <a:cs typeface="+mj-cs"/>
            </a:endParaRPr>
          </a:p>
          <a:p>
            <a:r>
              <a:rPr lang="en-US" sz="2400" kern="1200" dirty="0">
                <a:ea typeface="+mj-ea"/>
                <a:cs typeface="+mj-cs"/>
              </a:rPr>
              <a:t>22 measures</a:t>
            </a:r>
          </a:p>
          <a:p>
            <a:endParaRPr lang="en-US" sz="2400" dirty="0">
              <a:ea typeface="+mj-ea"/>
              <a:cs typeface="+mj-cs"/>
            </a:endParaRPr>
          </a:p>
          <a:p>
            <a:r>
              <a:rPr lang="en-US" sz="2400" dirty="0">
                <a:ea typeface="+mj-ea"/>
                <a:cs typeface="+mj-cs"/>
              </a:rPr>
              <a:t>Relevant stakeholders in Santiago </a:t>
            </a:r>
          </a:p>
          <a:p>
            <a:endParaRPr lang="en-US" sz="2400" dirty="0">
              <a:ea typeface="+mj-ea"/>
              <a:cs typeface="+mj-cs"/>
            </a:endParaRPr>
          </a:p>
          <a:p>
            <a:r>
              <a:rPr lang="en-US" sz="2400" dirty="0">
                <a:ea typeface="+mj-ea"/>
                <a:cs typeface="+mj-cs"/>
              </a:rPr>
              <a:t>Answers specific goal 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058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29"/>
    </mc:Choice>
    <mc:Fallback xmlns="">
      <p:transition spd="slow" advTm="27729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2E6AA4D-EC17-45B5-B621-DF0FD91FD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6E1D6C-F3B0-AB27-1F90-7D71ABBD4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00" y="1641752"/>
            <a:ext cx="2655887" cy="4384188"/>
          </a:xfrm>
        </p:spPr>
        <p:txBody>
          <a:bodyPr anchor="t"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Safe Vehicles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0DC73-8683-66B6-7F35-7E0A504A2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5388" y="4439177"/>
            <a:ext cx="1265426" cy="168430"/>
          </a:xfrm>
        </p:spPr>
        <p:txBody>
          <a:bodyPr/>
          <a:lstStyle/>
          <a:p>
            <a:pPr defTabSz="411754">
              <a:spcAft>
                <a:spcPts val="342"/>
              </a:spcAft>
            </a:pPr>
            <a:fld id="{FEAFDE1C-EDFF-48A0-9F39-5F50C4A0D910}" type="slidenum">
              <a:rPr lang="en-GB" sz="54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defTabSz="411754">
                <a:spcAft>
                  <a:spcPts val="342"/>
                </a:spcAft>
              </a:pPr>
              <a:t>32</a:t>
            </a:fld>
            <a:endParaRPr lang="en-GB"/>
          </a:p>
        </p:txBody>
      </p:sp>
      <p:pic>
        <p:nvPicPr>
          <p:cNvPr id="6" name="Picture 5" descr="A graph on a paper&#10;&#10;Description automatically generated">
            <a:extLst>
              <a:ext uri="{FF2B5EF4-FFF2-40B4-BE49-F238E27FC236}">
                <a16:creationId xmlns:a16="http://schemas.microsoft.com/office/drawing/2014/main" id="{873C0127-C003-B0B5-A610-91D593152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534" y="3283503"/>
            <a:ext cx="6017666" cy="2882588"/>
          </a:xfrm>
          <a:prstGeom prst="rect">
            <a:avLst/>
          </a:prstGeom>
        </p:spPr>
      </p:pic>
      <p:pic>
        <p:nvPicPr>
          <p:cNvPr id="10" name="Content Placeholder 9" descr="A red and white bus on a street&#10;&#10;Description automatically generated">
            <a:extLst>
              <a:ext uri="{FF2B5EF4-FFF2-40B4-BE49-F238E27FC236}">
                <a16:creationId xmlns:a16="http://schemas.microsoft.com/office/drawing/2014/main" id="{D94C6666-C3B1-D6AF-C93A-9C903FD5A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595" y="119892"/>
            <a:ext cx="7141376" cy="3043719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26AABA-796D-B711-DC2A-5CAABBCE2485}"/>
              </a:ext>
            </a:extLst>
          </p:cNvPr>
          <p:cNvSpPr txBox="1"/>
          <p:nvPr/>
        </p:nvSpPr>
        <p:spPr>
          <a:xfrm>
            <a:off x="5033984" y="6149512"/>
            <a:ext cx="5726830" cy="517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84632">
              <a:lnSpc>
                <a:spcPts val="1696"/>
              </a:lnSpc>
              <a:spcBef>
                <a:spcPts val="636"/>
              </a:spcBef>
              <a:spcAft>
                <a:spcPts val="636"/>
              </a:spcAft>
            </a:pPr>
            <a:r>
              <a:rPr lang="en-GB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Source: Edwards, A. et al., 2018, Analysis of bus collisions and identification of countermeasures</a:t>
            </a:r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2DC3A3D8-AAF7-47A0-D429-F12DF8C84DC2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32</a:t>
            </a:fld>
            <a:endParaRPr lang="en-GB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947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61"/>
    </mc:Choice>
    <mc:Fallback xmlns="">
      <p:transition spd="slow" advTm="61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3" name="Rectangle 2062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6E1D6C-F3B0-AB27-1F90-7D71ABBD4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en-GB"/>
              <a:t>Women drivers</a:t>
            </a:r>
            <a:endParaRPr lang="en-GB" dirty="0"/>
          </a:p>
        </p:txBody>
      </p:sp>
      <p:sp>
        <p:nvSpPr>
          <p:cNvPr id="2060" name="Content Placeholder 2059">
            <a:extLst>
              <a:ext uri="{FF2B5EF4-FFF2-40B4-BE49-F238E27FC236}">
                <a16:creationId xmlns:a16="http://schemas.microsoft.com/office/drawing/2014/main" id="{959FF097-663F-8DBD-48FD-C61CADFD9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181" y="2212002"/>
            <a:ext cx="3545280" cy="3694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Maintain and extend the efforts to promote female bus drivers in the public transport in Santiago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5CC83158-287F-16A9-003E-F5FD7D1A8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" r="-1" b="24011"/>
          <a:stretch/>
        </p:blipFill>
        <p:spPr bwMode="auto"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n un 25% aumentaron las conductoras de buses de Red Movilidad en 2022">
            <a:extLst>
              <a:ext uri="{FF2B5EF4-FFF2-40B4-BE49-F238E27FC236}">
                <a16:creationId xmlns:a16="http://schemas.microsoft.com/office/drawing/2014/main" id="{8846C523-80BB-EA91-1572-BAEE61E5D1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0" r="4160" b="2"/>
          <a:stretch/>
        </p:blipFill>
        <p:spPr bwMode="auto"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0DC73-8683-66B6-7F35-7E0A504A2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356350"/>
            <a:ext cx="838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EAFDE1C-EDFF-48A0-9F39-5F50C4A0D910}" type="slidenum">
              <a:rPr lang="en-GB" sz="14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33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89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97"/>
    </mc:Choice>
    <mc:Fallback xmlns="">
      <p:transition spd="slow" advTm="26297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oving bus">
            <a:extLst>
              <a:ext uri="{FF2B5EF4-FFF2-40B4-BE49-F238E27FC236}">
                <a16:creationId xmlns:a16="http://schemas.microsoft.com/office/drawing/2014/main" id="{12B71A13-1DE0-A842-3474-C8837CD6CC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8000"/>
          </a:blip>
          <a:srcRect t="5119" b="106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819473-36DB-14B0-4261-412F1C52F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C5440-77FC-3B77-E2FC-CC9784FB3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GB" sz="2400" kern="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2400" kern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ublic transport buses have a significant impact on road safety in Santiago de Chile and other cities </a:t>
            </a:r>
            <a:r>
              <a:rPr lang="en-GB" sz="2400" kern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Chile</a:t>
            </a:r>
            <a:endParaRPr lang="en-GB" sz="2400" kern="0" dirty="0">
              <a:solidFill>
                <a:srgbClr val="FFFF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2400" kern="0" dirty="0">
              <a:solidFill>
                <a:srgbClr val="FFFF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ecessity for Santiago and other cities in Chile to improve the road safety of their public transport system.</a:t>
            </a:r>
          </a:p>
          <a:p>
            <a:endParaRPr lang="en-GB" sz="2400" dirty="0">
              <a:solidFill>
                <a:srgbClr val="FFFFFF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kern="0" dirty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Models have provided insights on the risk factors of road crashes involving public transport buses </a:t>
            </a:r>
            <a:endParaRPr lang="en-GB" sz="2400" dirty="0">
              <a:solidFill>
                <a:srgbClr val="FFFF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400" kern="0" dirty="0">
              <a:solidFill>
                <a:srgbClr val="FFFF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kern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4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ecommendations to help public authorities make public transport safer in Santiago and in the rest of Chile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C47FB-D10F-C454-A0A1-A25E026B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EAFDE1C-EDFF-48A0-9F39-5F50C4A0D910}" type="slidenum">
              <a:rPr lang="en-GB" sz="14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34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217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4799"/>
    </mc:Choice>
    <mc:Fallback xmlns="">
      <p:transition spd="slow" advTm="34799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B158B5-50B5-4927-A367-7C9F3AFE5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028232-7D3E-8AC0-35E4-338827997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4" y="1367673"/>
            <a:ext cx="4375151" cy="26655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7200">
                <a:solidFill>
                  <a:schemeClr val="bg1"/>
                </a:solidFill>
              </a:rPr>
              <a:t>Thank you </a:t>
            </a:r>
          </a:p>
        </p:txBody>
      </p:sp>
      <p:pic>
        <p:nvPicPr>
          <p:cNvPr id="5" name="Content Placeholder 4" descr="A person sitting in a bus&#10;&#10;Description automatically generated">
            <a:extLst>
              <a:ext uri="{FF2B5EF4-FFF2-40B4-BE49-F238E27FC236}">
                <a16:creationId xmlns:a16="http://schemas.microsoft.com/office/drawing/2014/main" id="{6383582E-FC93-481E-DFCD-C7A6B0498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6" b="9489"/>
          <a:stretch/>
        </p:blipFill>
        <p:spPr>
          <a:xfrm>
            <a:off x="1" y="2"/>
            <a:ext cx="6249303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01367A3-F670-4BD9-9972-F7E97FC22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4000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8C3DB02-606C-40EC-8381-7A29A1ADF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399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F738D-F24B-27D2-8723-3A146128D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z="1400" smtClean="0">
                <a:solidFill>
                  <a:schemeClr val="bg1"/>
                </a:solidFill>
              </a:rPr>
              <a:t>35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76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46"/>
    </mc:Choice>
    <mc:Fallback xmlns="">
      <p:transition spd="slow" advTm="13246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8373A3F-54E0-424E-A84D-35221221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127ED-5FD2-0280-9873-8B45B34D5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246" y="1437722"/>
            <a:ext cx="4349574" cy="31146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/>
              </a:rPr>
              <a:t>In memory of:</a:t>
            </a:r>
            <a:br>
              <a:rPr lang="en-US" sz="2700" dirty="0">
                <a:solidFill>
                  <a:schemeClr val="bg1"/>
                </a:solidFill>
                <a:effectLst/>
              </a:rPr>
            </a:br>
            <a:br>
              <a:rPr lang="en-US" sz="2700" dirty="0">
                <a:solidFill>
                  <a:schemeClr val="bg1"/>
                </a:solidFill>
                <a:effectLst/>
              </a:rPr>
            </a:br>
            <a:r>
              <a:rPr lang="en-US" sz="2400" dirty="0">
                <a:solidFill>
                  <a:schemeClr val="bg1"/>
                </a:solidFill>
                <a:effectLst/>
              </a:rPr>
              <a:t>Valeria </a:t>
            </a:r>
            <a:r>
              <a:rPr lang="en-US" sz="2400" dirty="0" err="1">
                <a:solidFill>
                  <a:schemeClr val="bg1"/>
                </a:solidFill>
                <a:effectLst/>
              </a:rPr>
              <a:t>Gazzano</a:t>
            </a:r>
            <a:r>
              <a:rPr lang="en-US" sz="240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</a:rPr>
              <a:t>Archiles</a:t>
            </a:r>
            <a:br>
              <a:rPr lang="en-US" sz="2400" dirty="0">
                <a:solidFill>
                  <a:schemeClr val="bg1"/>
                </a:solidFill>
                <a:effectLst/>
              </a:rPr>
            </a:br>
            <a:br>
              <a:rPr lang="en-US" sz="2400" dirty="0">
                <a:solidFill>
                  <a:schemeClr val="bg1"/>
                </a:solidFill>
                <a:effectLst/>
              </a:rPr>
            </a:br>
            <a:r>
              <a:rPr lang="en-US" sz="2400" dirty="0">
                <a:solidFill>
                  <a:schemeClr val="bg1"/>
                </a:solidFill>
                <a:effectLst/>
              </a:rPr>
              <a:t>Isabel La Cruz </a:t>
            </a:r>
            <a:r>
              <a:rPr lang="en-US" sz="2400" dirty="0" err="1">
                <a:solidFill>
                  <a:schemeClr val="bg1"/>
                </a:solidFill>
                <a:effectLst/>
              </a:rPr>
              <a:t>Pappaterra</a:t>
            </a:r>
            <a:br>
              <a:rPr lang="en-US" sz="2400" dirty="0">
                <a:solidFill>
                  <a:schemeClr val="bg1"/>
                </a:solidFill>
                <a:effectLst/>
              </a:rPr>
            </a:br>
            <a:br>
              <a:rPr lang="en-US" sz="2400" dirty="0">
                <a:solidFill>
                  <a:schemeClr val="bg1"/>
                </a:solidFill>
                <a:effectLst/>
              </a:rPr>
            </a:br>
            <a:r>
              <a:rPr lang="en-US" sz="2400" dirty="0">
                <a:solidFill>
                  <a:schemeClr val="bg1"/>
                </a:solidFill>
                <a:effectLst/>
              </a:rPr>
              <a:t>Eugenia La Cruz </a:t>
            </a:r>
            <a:r>
              <a:rPr lang="en-US" sz="2400" dirty="0" err="1">
                <a:solidFill>
                  <a:schemeClr val="bg1"/>
                </a:solidFill>
                <a:effectLst/>
              </a:rPr>
              <a:t>Pappaterra</a:t>
            </a:r>
            <a:endParaRPr lang="en-US" sz="2700" dirty="0">
              <a:solidFill>
                <a:schemeClr val="bg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7BAEF06-AB74-442C-8C30-B88233FD8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DFD9AA5-A6A4-499F-BB09-5CD7F8145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F499571-4EEA-4442-B71C-2972335B3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9FFC7284-7A71-4F33-AB06-E0D1EB1CAF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27F758D-B23C-459E-AD21-6621782C7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8DD5D69-A882-48D7-ACFB-68E2DC6B04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A2432BD6-3DCC-4397-BD7F-3FE84F3210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Content Placeholder 3" descr="A bicycle with stuffed animals and flowers&#10;&#10;Description automatically generated">
            <a:extLst>
              <a:ext uri="{FF2B5EF4-FFF2-40B4-BE49-F238E27FC236}">
                <a16:creationId xmlns:a16="http://schemas.microsoft.com/office/drawing/2014/main" id="{763E0AED-8E1B-432F-C458-35CA69FF7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2975"/>
          <a:stretch/>
        </p:blipFill>
        <p:spPr>
          <a:xfrm>
            <a:off x="413544" y="1967938"/>
            <a:ext cx="2598738" cy="292212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9829185-6353-4E3C-B082-AA7F51939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B7BB359-8B77-484C-B9CD-6376139A3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AA96BE9D-5B3B-4CA9-8895-33FAA38046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840E2BF-E954-4173-BF70-2DAE9E19A0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F125B5A-DFAC-4B6D-B14F-287F8C436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AF4804F-69E5-479A-9F45-C0E4631715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3CA5C733-38F9-4D36-A78D-0AB08CCBB5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" name="Picture 4" descr="Two girls taking a selfie&#10;&#10;Description automatically generated">
            <a:extLst>
              <a:ext uri="{FF2B5EF4-FFF2-40B4-BE49-F238E27FC236}">
                <a16:creationId xmlns:a16="http://schemas.microsoft.com/office/drawing/2014/main" id="{D45F5463-9C86-55CF-1498-4227F259DB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15231"/>
          <a:stretch/>
        </p:blipFill>
        <p:spPr>
          <a:xfrm>
            <a:off x="9201944" y="1955379"/>
            <a:ext cx="2619375" cy="294723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8D6CAE5-E471-DE40-2237-F560BFF3E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EAFDE1C-EDFF-48A0-9F39-5F50C4A0D910}" type="slidenum">
              <a:rPr lang="en-GB" sz="1400" smtClean="0">
                <a:solidFill>
                  <a:schemeClr val="bg1"/>
                </a:solidFill>
              </a:rPr>
              <a:t>36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3"/>
    </mc:Choice>
    <mc:Fallback xmlns="">
      <p:transition spd="slow" advTm="2003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2AE301-8298-47C2-81FA-781BA50D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8DBE596-692C-4777-8933-9D5BB8533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C38783D-8606-4709-8C6F-69DE0EF816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65A2D8C-561A-4347-88E9-4D84CF7CA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7CB8EFE-31DC-44A2-A07E-FD84E8DA3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B6473FEC-46FF-4C7E-85BA-344E0365CA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C875950-A52D-453F-A602-3E58AD414E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2424052-9F9F-2D64-E511-0998A2437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241" y="1302928"/>
            <a:ext cx="6467735" cy="2411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0" i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Annexes  </a:t>
            </a:r>
            <a:br>
              <a:rPr lang="en-US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6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Graphic 10" descr="Bus with solid fill">
            <a:extLst>
              <a:ext uri="{FF2B5EF4-FFF2-40B4-BE49-F238E27FC236}">
                <a16:creationId xmlns:a16="http://schemas.microsoft.com/office/drawing/2014/main" id="{98FF0F4B-7B0A-27FE-4D38-74252A2E1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024" y="1429488"/>
            <a:ext cx="3287655" cy="32876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2EE8F6-7D62-19A0-4865-6A758CD1A8D1}"/>
              </a:ext>
            </a:extLst>
          </p:cNvPr>
          <p:cNvSpPr txBox="1"/>
          <p:nvPr/>
        </p:nvSpPr>
        <p:spPr>
          <a:xfrm>
            <a:off x="1163216" y="23034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60D81-7A8B-6832-7B64-749A87F38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8228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7870D-7BA8-35C8-3A34-5BAABC35B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Pedestrians/buses Severity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51C6E75-1E23-E71A-61C5-DB23F8576D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2980011"/>
              </p:ext>
            </p:extLst>
          </p:nvPr>
        </p:nvGraphicFramePr>
        <p:xfrm>
          <a:off x="838200" y="1828800"/>
          <a:ext cx="10515601" cy="3513619"/>
        </p:xfrm>
        <a:graphic>
          <a:graphicData uri="http://schemas.openxmlformats.org/drawingml/2006/table">
            <a:tbl>
              <a:tblPr firstRow="1" bandRow="1" bandCol="1">
                <a:tableStyleId>{073A0DAA-6AF3-43AB-8588-CEC1D06C72B9}</a:tableStyleId>
              </a:tblPr>
              <a:tblGrid>
                <a:gridCol w="2559497">
                  <a:extLst>
                    <a:ext uri="{9D8B030D-6E8A-4147-A177-3AD203B41FA5}">
                      <a16:colId xmlns:a16="http://schemas.microsoft.com/office/drawing/2014/main" val="1351979111"/>
                    </a:ext>
                  </a:extLst>
                </a:gridCol>
                <a:gridCol w="1587856">
                  <a:extLst>
                    <a:ext uri="{9D8B030D-6E8A-4147-A177-3AD203B41FA5}">
                      <a16:colId xmlns:a16="http://schemas.microsoft.com/office/drawing/2014/main" val="3130234373"/>
                    </a:ext>
                  </a:extLst>
                </a:gridCol>
                <a:gridCol w="1200882">
                  <a:extLst>
                    <a:ext uri="{9D8B030D-6E8A-4147-A177-3AD203B41FA5}">
                      <a16:colId xmlns:a16="http://schemas.microsoft.com/office/drawing/2014/main" val="1107026119"/>
                    </a:ext>
                  </a:extLst>
                </a:gridCol>
                <a:gridCol w="1962211">
                  <a:extLst>
                    <a:ext uri="{9D8B030D-6E8A-4147-A177-3AD203B41FA5}">
                      <a16:colId xmlns:a16="http://schemas.microsoft.com/office/drawing/2014/main" val="3308602253"/>
                    </a:ext>
                  </a:extLst>
                </a:gridCol>
                <a:gridCol w="2004273">
                  <a:extLst>
                    <a:ext uri="{9D8B030D-6E8A-4147-A177-3AD203B41FA5}">
                      <a16:colId xmlns:a16="http://schemas.microsoft.com/office/drawing/2014/main" val="2612381815"/>
                    </a:ext>
                  </a:extLst>
                </a:gridCol>
                <a:gridCol w="1200882">
                  <a:extLst>
                    <a:ext uri="{9D8B030D-6E8A-4147-A177-3AD203B41FA5}">
                      <a16:colId xmlns:a16="http://schemas.microsoft.com/office/drawing/2014/main" val="1828777376"/>
                    </a:ext>
                  </a:extLst>
                </a:gridCol>
              </a:tblGrid>
              <a:tr h="319419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Fatal injuries (N=135)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Severe injuries (N=504)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Slight injuries or pedestrians unhurt (N=694)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Total pedestrians impacted (N=1333)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 dirty="0">
                          <a:effectLst/>
                        </a:rPr>
                        <a:t>p value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81249786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Gender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&lt; 0.001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8806250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Male  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98 (72.6%)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274 (54.4%)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330 (47.6%)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702 (52.7%)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3446658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Female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37 (27.4%)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230 (45.6%)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364 (52.4%)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631 (47.3%)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8180886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Age Range  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&lt; 0.001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0419517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Unknown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5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12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20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37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1573246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0 to 9 years  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2 (1.5%)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11 (2.2%)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30 (4.5%)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43 (3.3%)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0660541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10 to 17 years  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3 (2.3%)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38 (7.7%)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58 (8.6%)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99 (7.6%)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2873846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18 to 29 years  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15 (11.5%)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105 (21.3%)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178 (26.4%)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298 (23.0%)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866206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30 to 44 years  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26 (20.0%)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98 (19.9%)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150 (22.3%)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274 (21.1%)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2025535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45 to 64 years  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48 (36.9%)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158 (32.1%)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178 (26.4%)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384 (29.6%)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5037966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65 years and above  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36 (27.7%)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82 (16.7%)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80 (11.9%)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198 (15.3%)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1380988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is Weekend?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0.119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2716147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Weekday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108 (80.0%)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404 (80.2%)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586 (84.4%)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1098 (82.4%)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2508431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Weekend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27 (20.0%)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100 (19.8%)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108 (15.6%)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235 (17.6%)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540992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Weather Condition  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0.597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8860440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  Bad condition  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9 (6.7%)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47 (9.3%)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58 (8.4%)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114 (8.6%)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5155361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  Good condition  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126 (93.3%)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457 (90.7%)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636 (91.6%)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1219 (91.4%)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4595752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Day or Night?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0.009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3636810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 Night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56 (41.5%)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169 (33.5%)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200 (28.8%)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425 (31.9%)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6634680"/>
                  </a:ext>
                </a:extLst>
              </a:tr>
              <a:tr h="15971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 Day 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79 (58.5%)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335 (66.5%)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494 (71.2%)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908 (68.1%)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703879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AD6C4-EDBE-F751-380A-56DE808B5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9621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8ED67-0327-77B8-250F-F2722F25C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Models AIC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04F7ADE-A8A9-D54F-F113-65F6590CE6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7101709"/>
              </p:ext>
            </p:extLst>
          </p:nvPr>
        </p:nvGraphicFramePr>
        <p:xfrm>
          <a:off x="662473" y="2300044"/>
          <a:ext cx="4242785" cy="1941513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326338">
                  <a:extLst>
                    <a:ext uri="{9D8B030D-6E8A-4147-A177-3AD203B41FA5}">
                      <a16:colId xmlns:a16="http://schemas.microsoft.com/office/drawing/2014/main" val="3214914254"/>
                    </a:ext>
                  </a:extLst>
                </a:gridCol>
                <a:gridCol w="618583">
                  <a:extLst>
                    <a:ext uri="{9D8B030D-6E8A-4147-A177-3AD203B41FA5}">
                      <a16:colId xmlns:a16="http://schemas.microsoft.com/office/drawing/2014/main" val="2256849775"/>
                    </a:ext>
                  </a:extLst>
                </a:gridCol>
                <a:gridCol w="764499">
                  <a:extLst>
                    <a:ext uri="{9D8B030D-6E8A-4147-A177-3AD203B41FA5}">
                      <a16:colId xmlns:a16="http://schemas.microsoft.com/office/drawing/2014/main" val="2641252127"/>
                    </a:ext>
                  </a:extLst>
                </a:gridCol>
                <a:gridCol w="853047">
                  <a:extLst>
                    <a:ext uri="{9D8B030D-6E8A-4147-A177-3AD203B41FA5}">
                      <a16:colId xmlns:a16="http://schemas.microsoft.com/office/drawing/2014/main" val="403221994"/>
                    </a:ext>
                  </a:extLst>
                </a:gridCol>
                <a:gridCol w="680318">
                  <a:extLst>
                    <a:ext uri="{9D8B030D-6E8A-4147-A177-3AD203B41FA5}">
                      <a16:colId xmlns:a16="http://schemas.microsoft.com/office/drawing/2014/main" val="4410232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1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AIC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Delta AIC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Number of independent variables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Log likelihood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079356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Multinomial logit </a:t>
                      </a:r>
                      <a:endParaRPr lang="en-GB" sz="12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(all parameters)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1653.69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0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64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-757.64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1200914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 dirty="0">
                          <a:effectLst/>
                        </a:rPr>
                        <a:t>Multinomial logit </a:t>
                      </a:r>
                      <a:endParaRPr lang="en-GB" sz="1200" kern="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 dirty="0">
                          <a:effectLst/>
                        </a:rPr>
                        <a:t>(10% significance parameters)</a:t>
                      </a:r>
                      <a:endParaRPr lang="en-GB" sz="12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1705.28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51.59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28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-823.74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83626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Multinomial logit </a:t>
                      </a:r>
                      <a:endParaRPr lang="en-GB" sz="12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(20% significance parameters)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1713.65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59.96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44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 dirty="0">
                          <a:effectLst/>
                        </a:rPr>
                        <a:t>-810.57</a:t>
                      </a:r>
                      <a:endParaRPr lang="en-GB" sz="12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6918683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C23F6-796F-A84E-980D-ED11CAF1C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39</a:t>
            </a:fld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61AA4F4-2BA3-5655-0C21-6BC519B421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315086"/>
              </p:ext>
            </p:extLst>
          </p:nvPr>
        </p:nvGraphicFramePr>
        <p:xfrm>
          <a:off x="6301066" y="2300044"/>
          <a:ext cx="4348480" cy="1941513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82645616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198543448"/>
                    </a:ext>
                  </a:extLst>
                </a:gridCol>
                <a:gridCol w="758190">
                  <a:extLst>
                    <a:ext uri="{9D8B030D-6E8A-4147-A177-3AD203B41FA5}">
                      <a16:colId xmlns:a16="http://schemas.microsoft.com/office/drawing/2014/main" val="4133665120"/>
                    </a:ext>
                  </a:extLst>
                </a:gridCol>
                <a:gridCol w="865505">
                  <a:extLst>
                    <a:ext uri="{9D8B030D-6E8A-4147-A177-3AD203B41FA5}">
                      <a16:colId xmlns:a16="http://schemas.microsoft.com/office/drawing/2014/main" val="3630365138"/>
                    </a:ext>
                  </a:extLst>
                </a:gridCol>
                <a:gridCol w="692785">
                  <a:extLst>
                    <a:ext uri="{9D8B030D-6E8A-4147-A177-3AD203B41FA5}">
                      <a16:colId xmlns:a16="http://schemas.microsoft.com/office/drawing/2014/main" val="67234538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 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AIC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 dirty="0">
                          <a:effectLst/>
                        </a:rPr>
                        <a:t>Delta AIC</a:t>
                      </a:r>
                      <a:endParaRPr lang="en-GB" sz="12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Number of independent variables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Log likelihood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502043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Multinomial logit</a:t>
                      </a:r>
                      <a:endParaRPr lang="en-GB" sz="12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(10% significance parameters)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603.9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15.46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6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-295.83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886202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Multinomial logit (20% significance parameters)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609.53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21.09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10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-294.46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120438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Multinomial logit </a:t>
                      </a:r>
                      <a:endParaRPr lang="en-GB" sz="12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(all parameters)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642.24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53.8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>
                          <a:effectLst/>
                        </a:rPr>
                        <a:t>64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100" kern="100" dirty="0">
                          <a:effectLst/>
                        </a:rPr>
                        <a:t>-241.3</a:t>
                      </a:r>
                      <a:endParaRPr lang="en-GB" sz="12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95963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9418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2E6AA4D-EC17-45B5-B621-DF0FD91FD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EB96772-7496-6A40-C89D-B2390C89E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1641752"/>
            <a:ext cx="2972173" cy="4384188"/>
          </a:xfrm>
        </p:spPr>
        <p:txBody>
          <a:bodyPr anchor="t"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Road 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02ECF-B86D-0CF9-BF0C-5C3245CE9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9370" y="736510"/>
            <a:ext cx="3414430" cy="1175749"/>
          </a:xfrm>
        </p:spPr>
        <p:txBody>
          <a:bodyPr>
            <a:noAutofit/>
          </a:bodyPr>
          <a:lstStyle/>
          <a:p>
            <a:pPr marL="0" indent="0" algn="just" defTabSz="484632">
              <a:lnSpc>
                <a:spcPct val="80000"/>
              </a:lnSpc>
              <a:spcBef>
                <a:spcPts val="530"/>
              </a:spcBef>
              <a:buNone/>
            </a:pPr>
            <a:r>
              <a:rPr lang="en-GB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1.35 million deaths each year</a:t>
            </a:r>
          </a:p>
          <a:p>
            <a:pPr marL="121158" indent="-121158" algn="just" defTabSz="484632">
              <a:lnSpc>
                <a:spcPct val="80000"/>
              </a:lnSpc>
              <a:spcBef>
                <a:spcPts val="530"/>
              </a:spcBef>
            </a:pPr>
            <a:endParaRPr lang="en-GB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just" defTabSz="484632">
              <a:lnSpc>
                <a:spcPct val="80000"/>
              </a:lnSpc>
              <a:spcBef>
                <a:spcPts val="530"/>
              </a:spcBef>
              <a:buNone/>
            </a:pPr>
            <a:r>
              <a:rPr lang="en-GB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30-50 millions serious injuries </a:t>
            </a:r>
            <a:endParaRPr lang="en-GB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CE5C3-B7F8-3003-19A5-BF402107C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8819" y="4009513"/>
            <a:ext cx="1465375" cy="195044"/>
          </a:xfrm>
        </p:spPr>
        <p:txBody>
          <a:bodyPr/>
          <a:lstStyle/>
          <a:p>
            <a:pPr defTabSz="484632">
              <a:spcAft>
                <a:spcPts val="600"/>
              </a:spcAft>
            </a:pPr>
            <a:fld id="{40D75519-DAE0-469C-A73F-2DE09E5695CC}" type="slidenum">
              <a:rPr lang="en-US" sz="63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defTabSz="484632">
                <a:spcAft>
                  <a:spcPts val="600"/>
                </a:spcAft>
              </a:pPr>
              <a:t>4</a:t>
            </a:fld>
            <a:endParaRPr lang="en-US"/>
          </a:p>
        </p:txBody>
      </p:sp>
      <p:pic>
        <p:nvPicPr>
          <p:cNvPr id="5" name="Picture 12" descr="Informe Conaset: 32.338 personas de entre 15 y 29 años se vieron  involucradas en siniestros de tránsito el año pasado « Diario y Radio  Universidad Chile">
            <a:extLst>
              <a:ext uri="{FF2B5EF4-FFF2-40B4-BE49-F238E27FC236}">
                <a16:creationId xmlns:a16="http://schemas.microsoft.com/office/drawing/2014/main" id="{C89F4DF9-7FE5-0C5B-BB33-02CEF3858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048" y="496331"/>
            <a:ext cx="3153438" cy="210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F216B59-2639-BF3E-11E5-0A3D13EB4FC3}"/>
              </a:ext>
            </a:extLst>
          </p:cNvPr>
          <p:cNvSpPr txBox="1">
            <a:spLocks/>
          </p:cNvSpPr>
          <p:nvPr/>
        </p:nvSpPr>
        <p:spPr>
          <a:xfrm>
            <a:off x="4572000" y="3144829"/>
            <a:ext cx="3015964" cy="2519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181737" indent="-181737" algn="just" defTabSz="242316">
              <a:lnSpc>
                <a:spcPct val="80000"/>
              </a:lnSpc>
              <a:spcBef>
                <a:spcPts val="530"/>
              </a:spcBef>
            </a:pPr>
            <a:r>
              <a:rPr lang="en-GB" sz="2400" b="0" i="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#1 cause of death for children and young adults (5-29 years of age)</a:t>
            </a:r>
          </a:p>
          <a:p>
            <a:pPr marL="181737" indent="-181737" algn="just" defTabSz="242316">
              <a:lnSpc>
                <a:spcPct val="80000"/>
              </a:lnSpc>
              <a:spcBef>
                <a:spcPts val="530"/>
              </a:spcBef>
            </a:pPr>
            <a:endParaRPr lang="en-GB" sz="2400" b="0" i="0" kern="12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  <a:p>
            <a:pPr marL="181737" indent="-181737" algn="just" defTabSz="242316">
              <a:lnSpc>
                <a:spcPct val="80000"/>
              </a:lnSpc>
              <a:spcBef>
                <a:spcPts val="530"/>
              </a:spcBef>
            </a:pPr>
            <a:r>
              <a:rPr lang="en-GB" sz="2400" b="0" i="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#8 cause of death in total</a:t>
            </a:r>
            <a:endParaRPr lang="en-GB" sz="2400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75A567-D948-8F34-6217-47ACB6D12382}"/>
              </a:ext>
            </a:extLst>
          </p:cNvPr>
          <p:cNvSpPr txBox="1"/>
          <p:nvPr/>
        </p:nvSpPr>
        <p:spPr>
          <a:xfrm>
            <a:off x="5906594" y="5853279"/>
            <a:ext cx="4572001" cy="299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84632">
              <a:lnSpc>
                <a:spcPts val="1696"/>
              </a:lnSpc>
              <a:spcBef>
                <a:spcPts val="636"/>
              </a:spcBef>
              <a:spcAft>
                <a:spcPts val="636"/>
              </a:spcAft>
            </a:pPr>
            <a:r>
              <a:rPr lang="en-GB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Source: WHO, 2018, Global Status Report on Road Safety</a:t>
            </a:r>
            <a:endParaRPr lang="en-GB" sz="1300" dirty="0">
              <a:solidFill>
                <a:schemeClr val="tx1"/>
              </a:solidFill>
            </a:endParaRPr>
          </a:p>
        </p:txBody>
      </p:sp>
      <p:pic>
        <p:nvPicPr>
          <p:cNvPr id="10" name="Picture 9" descr="A bicycle made of stuffed animals&#10;&#10;Description automatically generated">
            <a:extLst>
              <a:ext uri="{FF2B5EF4-FFF2-40B4-BE49-F238E27FC236}">
                <a16:creationId xmlns:a16="http://schemas.microsoft.com/office/drawing/2014/main" id="{5FD34DCF-3FD1-E29B-1530-94B7A0714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2967246"/>
            <a:ext cx="3596059" cy="2697044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16948D12-1C25-25BE-B6A9-97EBF6FF3DB8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4</a:t>
            </a:fld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83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30"/>
    </mc:Choice>
    <mc:Fallback xmlns="">
      <p:transition spd="slow" advTm="3263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5DE13-624E-3F81-CB4D-D909297C7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Severity Model – Cyclists</a:t>
            </a:r>
            <a:r>
              <a:rPr lang="en-GB"/>
              <a:t>/buses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8F27C59-192C-3140-31C2-029659A8D3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4433999"/>
              </p:ext>
            </p:extLst>
          </p:nvPr>
        </p:nvGraphicFramePr>
        <p:xfrm>
          <a:off x="838200" y="3574574"/>
          <a:ext cx="10515600" cy="853440"/>
        </p:xfrm>
        <a:graphic>
          <a:graphicData uri="http://schemas.openxmlformats.org/drawingml/2006/table">
            <a:tbl>
              <a:tblPr firstRow="1" bandRow="1" bandCol="1">
                <a:tableStyleId>{073A0DAA-6AF3-43AB-8588-CEC1D06C72B9}</a:tableStyleId>
              </a:tblPr>
              <a:tblGrid>
                <a:gridCol w="1001085">
                  <a:extLst>
                    <a:ext uri="{9D8B030D-6E8A-4147-A177-3AD203B41FA5}">
                      <a16:colId xmlns:a16="http://schemas.microsoft.com/office/drawing/2014/main" val="1766685528"/>
                    </a:ext>
                  </a:extLst>
                </a:gridCol>
                <a:gridCol w="1720352">
                  <a:extLst>
                    <a:ext uri="{9D8B030D-6E8A-4147-A177-3AD203B41FA5}">
                      <a16:colId xmlns:a16="http://schemas.microsoft.com/office/drawing/2014/main" val="4038258121"/>
                    </a:ext>
                  </a:extLst>
                </a:gridCol>
                <a:gridCol w="990570">
                  <a:extLst>
                    <a:ext uri="{9D8B030D-6E8A-4147-A177-3AD203B41FA5}">
                      <a16:colId xmlns:a16="http://schemas.microsoft.com/office/drawing/2014/main" val="210390221"/>
                    </a:ext>
                  </a:extLst>
                </a:gridCol>
                <a:gridCol w="1360719">
                  <a:extLst>
                    <a:ext uri="{9D8B030D-6E8A-4147-A177-3AD203B41FA5}">
                      <a16:colId xmlns:a16="http://schemas.microsoft.com/office/drawing/2014/main" val="3994620460"/>
                    </a:ext>
                  </a:extLst>
                </a:gridCol>
                <a:gridCol w="1064179">
                  <a:extLst>
                    <a:ext uri="{9D8B030D-6E8A-4147-A177-3AD203B41FA5}">
                      <a16:colId xmlns:a16="http://schemas.microsoft.com/office/drawing/2014/main" val="3073874262"/>
                    </a:ext>
                  </a:extLst>
                </a:gridCol>
                <a:gridCol w="1141994">
                  <a:extLst>
                    <a:ext uri="{9D8B030D-6E8A-4147-A177-3AD203B41FA5}">
                      <a16:colId xmlns:a16="http://schemas.microsoft.com/office/drawing/2014/main" val="226345653"/>
                    </a:ext>
                  </a:extLst>
                </a:gridCol>
                <a:gridCol w="1034735">
                  <a:extLst>
                    <a:ext uri="{9D8B030D-6E8A-4147-A177-3AD203B41FA5}">
                      <a16:colId xmlns:a16="http://schemas.microsoft.com/office/drawing/2014/main" val="3838619116"/>
                    </a:ext>
                  </a:extLst>
                </a:gridCol>
                <a:gridCol w="1160922">
                  <a:extLst>
                    <a:ext uri="{9D8B030D-6E8A-4147-A177-3AD203B41FA5}">
                      <a16:colId xmlns:a16="http://schemas.microsoft.com/office/drawing/2014/main" val="1787361913"/>
                    </a:ext>
                  </a:extLst>
                </a:gridCol>
                <a:gridCol w="1041044">
                  <a:extLst>
                    <a:ext uri="{9D8B030D-6E8A-4147-A177-3AD203B41FA5}">
                      <a16:colId xmlns:a16="http://schemas.microsoft.com/office/drawing/2014/main" val="32880559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Outcome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Characteristic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Odds Ratio 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 Confidence Interval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p-value 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Outcome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Odds Ratio 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 Confidence Interval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p-value 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32796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Fatal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Gender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Severe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83982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Male  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—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—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—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—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65761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Female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1.42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0.51, 3.99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0.5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0.61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0.35, 1.05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0.077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43291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Day or Night?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80542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 Night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—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—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—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—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56214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 Day 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0.19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0.07, 0.50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&lt;0.001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0.89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>
                          <a:effectLst/>
                        </a:rPr>
                        <a:t>0.53, 1.49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en-GB" sz="800" dirty="0">
                          <a:effectLst/>
                        </a:rPr>
                        <a:t>0.7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83243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DD6CB-8F37-2BA2-1459-7B6E6033E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3782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1"/>
            <a:ext cx="12191990" cy="16886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BCC3C8-D59F-3482-FF4B-B41096D94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Fatal crash locations</a:t>
            </a: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215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a city with lights&#10;&#10;Description automatically generated">
            <a:extLst>
              <a:ext uri="{FF2B5EF4-FFF2-40B4-BE49-F238E27FC236}">
                <a16:creationId xmlns:a16="http://schemas.microsoft.com/office/drawing/2014/main" id="{CCE0B7E1-ED30-DAE9-06A1-B2CF621ED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64" y="1871662"/>
            <a:ext cx="5367048" cy="4667250"/>
          </a:xfrm>
          <a:prstGeom prst="rect">
            <a:avLst/>
          </a:prstGeom>
        </p:spPr>
      </p:pic>
      <p:pic>
        <p:nvPicPr>
          <p:cNvPr id="6" name="Content Placeholder 4" descr="A map with dots and circles&#10;&#10;Description automatically generated">
            <a:extLst>
              <a:ext uri="{FF2B5EF4-FFF2-40B4-BE49-F238E27FC236}">
                <a16:creationId xmlns:a16="http://schemas.microsoft.com/office/drawing/2014/main" id="{DD984B39-1F03-7D85-44CD-5E877603E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1" y="1871662"/>
            <a:ext cx="4667249" cy="4667249"/>
          </a:xfrm>
          <a:prstGeom prst="rect">
            <a:avLst/>
          </a:prstGeom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34678D4F-4BF6-3A28-73C5-21A1F2BF2EC2}"/>
              </a:ext>
            </a:extLst>
          </p:cNvPr>
          <p:cNvSpPr txBox="1">
            <a:spLocks/>
          </p:cNvSpPr>
          <p:nvPr/>
        </p:nvSpPr>
        <p:spPr>
          <a:xfrm>
            <a:off x="9301065" y="63568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41</a:t>
            </a:fld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33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1"/>
            <a:ext cx="12191990" cy="16886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BCC3C8-D59F-3482-FF4B-B41096D94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Fatal crash locations - Example</a:t>
            </a: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215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3FF80B4C-89B4-BE31-E064-25849C3A7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88" y="1894114"/>
            <a:ext cx="6505251" cy="4334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5F20A0-AE37-3607-46C5-48BC1C13F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272" y="2621418"/>
            <a:ext cx="4014528" cy="2534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CC4F23-A689-3616-F1E7-260F65722AF9}"/>
              </a:ext>
            </a:extLst>
          </p:cNvPr>
          <p:cNvSpPr txBox="1"/>
          <p:nvPr/>
        </p:nvSpPr>
        <p:spPr>
          <a:xfrm>
            <a:off x="7339272" y="1729283"/>
            <a:ext cx="37361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fatal pedestrian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/bus crash in the exact same location</a:t>
            </a:r>
          </a:p>
          <a:p>
            <a:endParaRPr lang="en-GB" kern="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AEAC0521-AF38-C9E4-D832-2A6AB719878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42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8E3F5A-FD62-44CE-6F17-EEEA6018BF80}"/>
              </a:ext>
            </a:extLst>
          </p:cNvPr>
          <p:cNvSpPr txBox="1"/>
          <p:nvPr/>
        </p:nvSpPr>
        <p:spPr>
          <a:xfrm>
            <a:off x="7339272" y="5156021"/>
            <a:ext cx="60975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Intersection incom</a:t>
            </a:r>
            <a:r>
              <a:rPr lang="en-GB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plete</a:t>
            </a:r>
          </a:p>
          <a:p>
            <a:r>
              <a:rPr lang="en-GB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Low pedestrian space </a:t>
            </a:r>
          </a:p>
          <a:p>
            <a:r>
              <a:rPr lang="en-GB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 pedestrian demand and delay</a:t>
            </a:r>
          </a:p>
          <a:p>
            <a:r>
              <a:rPr lang="en-GB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 pedestrian risk</a:t>
            </a:r>
          </a:p>
        </p:txBody>
      </p:sp>
    </p:spTree>
    <p:extLst>
      <p:ext uri="{BB962C8B-B14F-4D97-AF65-F5344CB8AC3E}">
        <p14:creationId xmlns:p14="http://schemas.microsoft.com/office/powerpoint/2010/main" val="20558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3EFA6C3-82DC-4131-9929-2523E6FD0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24FF6F-19D8-A9E6-E498-6815FEE00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6817" y="562947"/>
            <a:ext cx="5816361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Comparison with other Chilean cities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EC9469E-14CA-4358-BABC-CBF836A61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69680" cy="767978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48EB4C9-ACAF-4CCA-BA6E-931443192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5753" y="6027658"/>
            <a:ext cx="7906247" cy="830343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80420 w 6884912"/>
              <a:gd name="connsiteY104" fmla="*/ 173195 h 1161397"/>
              <a:gd name="connsiteX105" fmla="*/ 6507891 w 6884912"/>
              <a:gd name="connsiteY105" fmla="*/ 118474 h 1161397"/>
              <a:gd name="connsiteX106" fmla="*/ 6571807 w 6884912"/>
              <a:gd name="connsiteY106" fmla="*/ 98636 h 1161397"/>
              <a:gd name="connsiteX107" fmla="*/ 6671880 w 6884912"/>
              <a:gd name="connsiteY107" fmla="*/ 82931 h 1161397"/>
              <a:gd name="connsiteX108" fmla="*/ 6702266 w 6884912"/>
              <a:gd name="connsiteY108" fmla="*/ 75470 h 1161397"/>
              <a:gd name="connsiteX109" fmla="*/ 6845802 w 6884912"/>
              <a:gd name="connsiteY109" fmla="*/ 24496 h 1161397"/>
              <a:gd name="connsiteX110" fmla="*/ 6884912 w 6884912"/>
              <a:gd name="connsiteY11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289361 w 6884912"/>
              <a:gd name="connsiteY79" fmla="*/ 196642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785037 w 6884912"/>
              <a:gd name="connsiteY84" fmla="*/ 161964 h 1161397"/>
              <a:gd name="connsiteX85" fmla="*/ 4844073 w 6884912"/>
              <a:gd name="connsiteY85" fmla="*/ 161768 h 1161397"/>
              <a:gd name="connsiteX86" fmla="*/ 4856454 w 6884912"/>
              <a:gd name="connsiteY86" fmla="*/ 130488 h 1161397"/>
              <a:gd name="connsiteX87" fmla="*/ 4920038 w 6884912"/>
              <a:gd name="connsiteY87" fmla="*/ 140418 h 1161397"/>
              <a:gd name="connsiteX88" fmla="*/ 5016639 w 6884912"/>
              <a:gd name="connsiteY88" fmla="*/ 158905 h 1161397"/>
              <a:gd name="connsiteX89" fmla="*/ 5072009 w 6884912"/>
              <a:gd name="connsiteY89" fmla="*/ 161502 h 1161397"/>
              <a:gd name="connsiteX90" fmla="*/ 5223626 w 6884912"/>
              <a:gd name="connsiteY90" fmla="*/ 177356 h 1161397"/>
              <a:gd name="connsiteX91" fmla="*/ 5375773 w 6884912"/>
              <a:gd name="connsiteY91" fmla="*/ 199913 h 1161397"/>
              <a:gd name="connsiteX92" fmla="*/ 5467502 w 6884912"/>
              <a:gd name="connsiteY92" fmla="*/ 250963 h 1161397"/>
              <a:gd name="connsiteX93" fmla="*/ 5592395 w 6884912"/>
              <a:gd name="connsiteY93" fmla="*/ 265434 h 1161397"/>
              <a:gd name="connsiteX94" fmla="*/ 5613532 w 6884912"/>
              <a:gd name="connsiteY94" fmla="*/ 273379 h 1161397"/>
              <a:gd name="connsiteX95" fmla="*/ 5642173 w 6884912"/>
              <a:gd name="connsiteY95" fmla="*/ 266904 h 1161397"/>
              <a:gd name="connsiteX96" fmla="*/ 5756910 w 6884912"/>
              <a:gd name="connsiteY96" fmla="*/ 239211 h 1161397"/>
              <a:gd name="connsiteX97" fmla="*/ 5846667 w 6884912"/>
              <a:gd name="connsiteY97" fmla="*/ 201786 h 1161397"/>
              <a:gd name="connsiteX98" fmla="*/ 5960732 w 6884912"/>
              <a:gd name="connsiteY98" fmla="*/ 220708 h 1161397"/>
              <a:gd name="connsiteX99" fmla="*/ 6029542 w 6884912"/>
              <a:gd name="connsiteY99" fmla="*/ 210339 h 1161397"/>
              <a:gd name="connsiteX100" fmla="*/ 6141123 w 6884912"/>
              <a:gd name="connsiteY100" fmla="*/ 159923 h 1161397"/>
              <a:gd name="connsiteX101" fmla="*/ 6290640 w 6884912"/>
              <a:gd name="connsiteY101" fmla="*/ 167441 h 1161397"/>
              <a:gd name="connsiteX102" fmla="*/ 6322806 w 6884912"/>
              <a:gd name="connsiteY102" fmla="*/ 213293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289361 w 6884912"/>
              <a:gd name="connsiteY79" fmla="*/ 196642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844073 w 6884912"/>
              <a:gd name="connsiteY84" fmla="*/ 161768 h 1161397"/>
              <a:gd name="connsiteX85" fmla="*/ 4856454 w 6884912"/>
              <a:gd name="connsiteY85" fmla="*/ 130488 h 1161397"/>
              <a:gd name="connsiteX86" fmla="*/ 4920038 w 6884912"/>
              <a:gd name="connsiteY86" fmla="*/ 140418 h 1161397"/>
              <a:gd name="connsiteX87" fmla="*/ 5016639 w 6884912"/>
              <a:gd name="connsiteY87" fmla="*/ 158905 h 1161397"/>
              <a:gd name="connsiteX88" fmla="*/ 5072009 w 6884912"/>
              <a:gd name="connsiteY88" fmla="*/ 161502 h 1161397"/>
              <a:gd name="connsiteX89" fmla="*/ 5223626 w 6884912"/>
              <a:gd name="connsiteY89" fmla="*/ 177356 h 1161397"/>
              <a:gd name="connsiteX90" fmla="*/ 5375773 w 6884912"/>
              <a:gd name="connsiteY90" fmla="*/ 199913 h 1161397"/>
              <a:gd name="connsiteX91" fmla="*/ 5467502 w 6884912"/>
              <a:gd name="connsiteY91" fmla="*/ 250963 h 1161397"/>
              <a:gd name="connsiteX92" fmla="*/ 5592395 w 6884912"/>
              <a:gd name="connsiteY92" fmla="*/ 265434 h 1161397"/>
              <a:gd name="connsiteX93" fmla="*/ 5613532 w 6884912"/>
              <a:gd name="connsiteY93" fmla="*/ 273379 h 1161397"/>
              <a:gd name="connsiteX94" fmla="*/ 5642173 w 6884912"/>
              <a:gd name="connsiteY94" fmla="*/ 266904 h 1161397"/>
              <a:gd name="connsiteX95" fmla="*/ 5756910 w 6884912"/>
              <a:gd name="connsiteY95" fmla="*/ 239211 h 1161397"/>
              <a:gd name="connsiteX96" fmla="*/ 5846667 w 6884912"/>
              <a:gd name="connsiteY96" fmla="*/ 201786 h 1161397"/>
              <a:gd name="connsiteX97" fmla="*/ 5960732 w 6884912"/>
              <a:gd name="connsiteY97" fmla="*/ 220708 h 1161397"/>
              <a:gd name="connsiteX98" fmla="*/ 6029542 w 6884912"/>
              <a:gd name="connsiteY98" fmla="*/ 210339 h 1161397"/>
              <a:gd name="connsiteX99" fmla="*/ 6141123 w 6884912"/>
              <a:gd name="connsiteY99" fmla="*/ 159923 h 1161397"/>
              <a:gd name="connsiteX100" fmla="*/ 6290640 w 6884912"/>
              <a:gd name="connsiteY100" fmla="*/ 167441 h 1161397"/>
              <a:gd name="connsiteX101" fmla="*/ 6322806 w 6884912"/>
              <a:gd name="connsiteY101" fmla="*/ 213293 h 1161397"/>
              <a:gd name="connsiteX102" fmla="*/ 6380420 w 6884912"/>
              <a:gd name="connsiteY102" fmla="*/ 173195 h 1161397"/>
              <a:gd name="connsiteX103" fmla="*/ 6507891 w 6884912"/>
              <a:gd name="connsiteY103" fmla="*/ 118474 h 1161397"/>
              <a:gd name="connsiteX104" fmla="*/ 6571807 w 6884912"/>
              <a:gd name="connsiteY104" fmla="*/ 98636 h 1161397"/>
              <a:gd name="connsiteX105" fmla="*/ 6671880 w 6884912"/>
              <a:gd name="connsiteY105" fmla="*/ 82931 h 1161397"/>
              <a:gd name="connsiteX106" fmla="*/ 6702266 w 6884912"/>
              <a:gd name="connsiteY106" fmla="*/ 75470 h 1161397"/>
              <a:gd name="connsiteX107" fmla="*/ 6845802 w 6884912"/>
              <a:gd name="connsiteY107" fmla="*/ 24496 h 1161397"/>
              <a:gd name="connsiteX108" fmla="*/ 6884912 w 6884912"/>
              <a:gd name="connsiteY10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12111 w 6884912"/>
              <a:gd name="connsiteY8" fmla="*/ 1085599 h 1161397"/>
              <a:gd name="connsiteX9" fmla="*/ 567875 w 6884912"/>
              <a:gd name="connsiteY9" fmla="*/ 1051976 h 1161397"/>
              <a:gd name="connsiteX10" fmla="*/ 601644 w 6884912"/>
              <a:gd name="connsiteY10" fmla="*/ 1003997 h 1161397"/>
              <a:gd name="connsiteX11" fmla="*/ 651408 w 6884912"/>
              <a:gd name="connsiteY11" fmla="*/ 984938 h 1161397"/>
              <a:gd name="connsiteX12" fmla="*/ 673197 w 6884912"/>
              <a:gd name="connsiteY12" fmla="*/ 1010060 h 1161397"/>
              <a:gd name="connsiteX13" fmla="*/ 723108 w 6884912"/>
              <a:gd name="connsiteY13" fmla="*/ 980081 h 1161397"/>
              <a:gd name="connsiteX14" fmla="*/ 797699 w 6884912"/>
              <a:gd name="connsiteY14" fmla="*/ 931362 h 1161397"/>
              <a:gd name="connsiteX15" fmla="*/ 843359 w 6884912"/>
              <a:gd name="connsiteY15" fmla="*/ 910894 h 1161397"/>
              <a:gd name="connsiteX16" fmla="*/ 965215 w 6884912"/>
              <a:gd name="connsiteY16" fmla="*/ 846701 h 1161397"/>
              <a:gd name="connsiteX17" fmla="*/ 1085080 w 6884912"/>
              <a:gd name="connsiteY17" fmla="*/ 776086 h 1161397"/>
              <a:gd name="connsiteX18" fmla="*/ 1131224 w 6884912"/>
              <a:gd name="connsiteY18" fmla="*/ 706160 h 1161397"/>
              <a:gd name="connsiteX19" fmla="*/ 1138051 w 6884912"/>
              <a:gd name="connsiteY19" fmla="*/ 70203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26340 w 6884912"/>
              <a:gd name="connsiteY38" fmla="*/ 638496 h 1161397"/>
              <a:gd name="connsiteX39" fmla="*/ 1731986 w 6884912"/>
              <a:gd name="connsiteY39" fmla="*/ 589682 h 1161397"/>
              <a:gd name="connsiteX40" fmla="*/ 1927935 w 6884912"/>
              <a:gd name="connsiteY40" fmla="*/ 628540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510042 w 6884912"/>
              <a:gd name="connsiteY59" fmla="*/ 311820 h 1161397"/>
              <a:gd name="connsiteX60" fmla="*/ 3626773 w 6884912"/>
              <a:gd name="connsiteY60" fmla="*/ 290452 h 1161397"/>
              <a:gd name="connsiteX61" fmla="*/ 3666217 w 6884912"/>
              <a:gd name="connsiteY61" fmla="*/ 273255 h 1161397"/>
              <a:gd name="connsiteX62" fmla="*/ 3732427 w 6884912"/>
              <a:gd name="connsiteY62" fmla="*/ 245039 h 1161397"/>
              <a:gd name="connsiteX63" fmla="*/ 3777022 w 6884912"/>
              <a:gd name="connsiteY63" fmla="*/ 200276 h 1161397"/>
              <a:gd name="connsiteX64" fmla="*/ 3791246 w 6884912"/>
              <a:gd name="connsiteY64" fmla="*/ 189996 h 1161397"/>
              <a:gd name="connsiteX65" fmla="*/ 3819864 w 6884912"/>
              <a:gd name="connsiteY65" fmla="*/ 194605 h 1161397"/>
              <a:gd name="connsiteX66" fmla="*/ 3830398 w 6884912"/>
              <a:gd name="connsiteY66" fmla="*/ 188383 h 1161397"/>
              <a:gd name="connsiteX67" fmla="*/ 3834360 w 6884912"/>
              <a:gd name="connsiteY67" fmla="*/ 188992 h 1161397"/>
              <a:gd name="connsiteX68" fmla="*/ 3843715 w 6884912"/>
              <a:gd name="connsiteY68" fmla="*/ 188752 h 1161397"/>
              <a:gd name="connsiteX69" fmla="*/ 3842609 w 6884912"/>
              <a:gd name="connsiteY69" fmla="*/ 197386 h 1161397"/>
              <a:gd name="connsiteX70" fmla="*/ 3853961 w 6884912"/>
              <a:gd name="connsiteY70" fmla="*/ 213380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3922400 w 6884912"/>
              <a:gd name="connsiteY74" fmla="*/ 205056 h 1161397"/>
              <a:gd name="connsiteX75" fmla="*/ 4013061 w 6884912"/>
              <a:gd name="connsiteY75" fmla="*/ 224874 h 1161397"/>
              <a:gd name="connsiteX76" fmla="*/ 4220717 w 6884912"/>
              <a:gd name="connsiteY76" fmla="*/ 192946 h 1161397"/>
              <a:gd name="connsiteX77" fmla="*/ 4228802 w 6884912"/>
              <a:gd name="connsiteY77" fmla="*/ 201468 h 1161397"/>
              <a:gd name="connsiteX78" fmla="*/ 4289361 w 6884912"/>
              <a:gd name="connsiteY78" fmla="*/ 196642 h 1161397"/>
              <a:gd name="connsiteX79" fmla="*/ 4498913 w 6884912"/>
              <a:gd name="connsiteY79" fmla="*/ 118915 h 1161397"/>
              <a:gd name="connsiteX80" fmla="*/ 4617330 w 6884912"/>
              <a:gd name="connsiteY80" fmla="*/ 111163 h 1161397"/>
              <a:gd name="connsiteX81" fmla="*/ 4659778 w 6884912"/>
              <a:gd name="connsiteY81" fmla="*/ 118219 h 1161397"/>
              <a:gd name="connsiteX82" fmla="*/ 4730870 w 6884912"/>
              <a:gd name="connsiteY82" fmla="*/ 129432 h 1161397"/>
              <a:gd name="connsiteX83" fmla="*/ 4844073 w 6884912"/>
              <a:gd name="connsiteY83" fmla="*/ 161768 h 1161397"/>
              <a:gd name="connsiteX84" fmla="*/ 4856454 w 6884912"/>
              <a:gd name="connsiteY84" fmla="*/ 130488 h 1161397"/>
              <a:gd name="connsiteX85" fmla="*/ 4920038 w 6884912"/>
              <a:gd name="connsiteY85" fmla="*/ 140418 h 1161397"/>
              <a:gd name="connsiteX86" fmla="*/ 5016639 w 6884912"/>
              <a:gd name="connsiteY86" fmla="*/ 158905 h 1161397"/>
              <a:gd name="connsiteX87" fmla="*/ 5072009 w 6884912"/>
              <a:gd name="connsiteY87" fmla="*/ 161502 h 1161397"/>
              <a:gd name="connsiteX88" fmla="*/ 5223626 w 6884912"/>
              <a:gd name="connsiteY88" fmla="*/ 177356 h 1161397"/>
              <a:gd name="connsiteX89" fmla="*/ 5375773 w 6884912"/>
              <a:gd name="connsiteY89" fmla="*/ 199913 h 1161397"/>
              <a:gd name="connsiteX90" fmla="*/ 5467502 w 6884912"/>
              <a:gd name="connsiteY90" fmla="*/ 250963 h 1161397"/>
              <a:gd name="connsiteX91" fmla="*/ 5592395 w 6884912"/>
              <a:gd name="connsiteY91" fmla="*/ 265434 h 1161397"/>
              <a:gd name="connsiteX92" fmla="*/ 5613532 w 6884912"/>
              <a:gd name="connsiteY92" fmla="*/ 273379 h 1161397"/>
              <a:gd name="connsiteX93" fmla="*/ 5642173 w 6884912"/>
              <a:gd name="connsiteY93" fmla="*/ 266904 h 1161397"/>
              <a:gd name="connsiteX94" fmla="*/ 5756910 w 6884912"/>
              <a:gd name="connsiteY94" fmla="*/ 239211 h 1161397"/>
              <a:gd name="connsiteX95" fmla="*/ 5846667 w 6884912"/>
              <a:gd name="connsiteY95" fmla="*/ 201786 h 1161397"/>
              <a:gd name="connsiteX96" fmla="*/ 5960732 w 6884912"/>
              <a:gd name="connsiteY96" fmla="*/ 220708 h 1161397"/>
              <a:gd name="connsiteX97" fmla="*/ 6029542 w 6884912"/>
              <a:gd name="connsiteY97" fmla="*/ 210339 h 1161397"/>
              <a:gd name="connsiteX98" fmla="*/ 6141123 w 6884912"/>
              <a:gd name="connsiteY98" fmla="*/ 159923 h 1161397"/>
              <a:gd name="connsiteX99" fmla="*/ 6290640 w 6884912"/>
              <a:gd name="connsiteY99" fmla="*/ 167441 h 1161397"/>
              <a:gd name="connsiteX100" fmla="*/ 6322806 w 6884912"/>
              <a:gd name="connsiteY100" fmla="*/ 213293 h 1161397"/>
              <a:gd name="connsiteX101" fmla="*/ 6380420 w 6884912"/>
              <a:gd name="connsiteY101" fmla="*/ 173195 h 1161397"/>
              <a:gd name="connsiteX102" fmla="*/ 6507891 w 6884912"/>
              <a:gd name="connsiteY102" fmla="*/ 118474 h 1161397"/>
              <a:gd name="connsiteX103" fmla="*/ 6571807 w 6884912"/>
              <a:gd name="connsiteY103" fmla="*/ 98636 h 1161397"/>
              <a:gd name="connsiteX104" fmla="*/ 6671880 w 6884912"/>
              <a:gd name="connsiteY104" fmla="*/ 82931 h 1161397"/>
              <a:gd name="connsiteX105" fmla="*/ 6702266 w 6884912"/>
              <a:gd name="connsiteY105" fmla="*/ 75470 h 1161397"/>
              <a:gd name="connsiteX106" fmla="*/ 6845802 w 6884912"/>
              <a:gd name="connsiteY106" fmla="*/ 24496 h 1161397"/>
              <a:gd name="connsiteX107" fmla="*/ 6884912 w 6884912"/>
              <a:gd name="connsiteY10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512111 w 6884912"/>
              <a:gd name="connsiteY7" fmla="*/ 1085599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51408 w 6884912"/>
              <a:gd name="connsiteY10" fmla="*/ 984938 h 1161397"/>
              <a:gd name="connsiteX11" fmla="*/ 673197 w 6884912"/>
              <a:gd name="connsiteY11" fmla="*/ 1010060 h 1161397"/>
              <a:gd name="connsiteX12" fmla="*/ 723108 w 6884912"/>
              <a:gd name="connsiteY12" fmla="*/ 980081 h 1161397"/>
              <a:gd name="connsiteX13" fmla="*/ 797699 w 6884912"/>
              <a:gd name="connsiteY13" fmla="*/ 931362 h 1161397"/>
              <a:gd name="connsiteX14" fmla="*/ 843359 w 6884912"/>
              <a:gd name="connsiteY14" fmla="*/ 910894 h 1161397"/>
              <a:gd name="connsiteX15" fmla="*/ 965215 w 6884912"/>
              <a:gd name="connsiteY15" fmla="*/ 846701 h 1161397"/>
              <a:gd name="connsiteX16" fmla="*/ 1085080 w 6884912"/>
              <a:gd name="connsiteY16" fmla="*/ 776086 h 1161397"/>
              <a:gd name="connsiteX17" fmla="*/ 1131224 w 6884912"/>
              <a:gd name="connsiteY17" fmla="*/ 706160 h 1161397"/>
              <a:gd name="connsiteX18" fmla="*/ 1138051 w 6884912"/>
              <a:gd name="connsiteY18" fmla="*/ 702034 h 1161397"/>
              <a:gd name="connsiteX19" fmla="*/ 1158800 w 6884912"/>
              <a:gd name="connsiteY19" fmla="*/ 700004 h 1161397"/>
              <a:gd name="connsiteX20" fmla="*/ 1166947 w 6884912"/>
              <a:gd name="connsiteY20" fmla="*/ 700762 h 1161397"/>
              <a:gd name="connsiteX21" fmla="*/ 1178135 w 6884912"/>
              <a:gd name="connsiteY21" fmla="*/ 698631 h 1161397"/>
              <a:gd name="connsiteX22" fmla="*/ 1178301 w 6884912"/>
              <a:gd name="connsiteY22" fmla="*/ 698094 h 1161397"/>
              <a:gd name="connsiteX23" fmla="*/ 1188995 w 6884912"/>
              <a:gd name="connsiteY23" fmla="*/ 697048 h 1161397"/>
              <a:gd name="connsiteX24" fmla="*/ 1242716 w 6884912"/>
              <a:gd name="connsiteY24" fmla="*/ 698052 h 1161397"/>
              <a:gd name="connsiteX25" fmla="*/ 1299977 w 6884912"/>
              <a:gd name="connsiteY25" fmla="*/ 639196 h 1161397"/>
              <a:gd name="connsiteX26" fmla="*/ 1326190 w 6884912"/>
              <a:gd name="connsiteY26" fmla="*/ 625955 h 1161397"/>
              <a:gd name="connsiteX27" fmla="*/ 1339600 w 6884912"/>
              <a:gd name="connsiteY27" fmla="*/ 616295 h 1161397"/>
              <a:gd name="connsiteX28" fmla="*/ 1340054 w 6884912"/>
              <a:gd name="connsiteY28" fmla="*/ 614022 h 1161397"/>
              <a:gd name="connsiteX29" fmla="*/ 1391606 w 6884912"/>
              <a:gd name="connsiteY29" fmla="*/ 615229 h 1161397"/>
              <a:gd name="connsiteX30" fmla="*/ 1397565 w 6884912"/>
              <a:gd name="connsiteY30" fmla="*/ 611490 h 1161397"/>
              <a:gd name="connsiteX31" fmla="*/ 1432302 w 6884912"/>
              <a:gd name="connsiteY31" fmla="*/ 617267 h 1161397"/>
              <a:gd name="connsiteX32" fmla="*/ 1449644 w 6884912"/>
              <a:gd name="connsiteY32" fmla="*/ 617591 h 1161397"/>
              <a:gd name="connsiteX33" fmla="*/ 1455793 w 6884912"/>
              <a:gd name="connsiteY33" fmla="*/ 623174 h 1161397"/>
              <a:gd name="connsiteX34" fmla="*/ 1480758 w 6884912"/>
              <a:gd name="connsiteY34" fmla="*/ 620863 h 1161397"/>
              <a:gd name="connsiteX35" fmla="*/ 1483154 w 6884912"/>
              <a:gd name="connsiteY35" fmla="*/ 618527 h 1161397"/>
              <a:gd name="connsiteX36" fmla="*/ 1505495 w 6884912"/>
              <a:gd name="connsiteY36" fmla="*/ 624325 h 1161397"/>
              <a:gd name="connsiteX37" fmla="*/ 1526340 w 6884912"/>
              <a:gd name="connsiteY37" fmla="*/ 638496 h 1161397"/>
              <a:gd name="connsiteX38" fmla="*/ 1731986 w 6884912"/>
              <a:gd name="connsiteY38" fmla="*/ 589682 h 1161397"/>
              <a:gd name="connsiteX39" fmla="*/ 1927935 w 6884912"/>
              <a:gd name="connsiteY39" fmla="*/ 628540 h 1161397"/>
              <a:gd name="connsiteX40" fmla="*/ 2039075 w 6884912"/>
              <a:gd name="connsiteY40" fmla="*/ 599964 h 1161397"/>
              <a:gd name="connsiteX41" fmla="*/ 2066980 w 6884912"/>
              <a:gd name="connsiteY41" fmla="*/ 550413 h 1161397"/>
              <a:gd name="connsiteX42" fmla="*/ 2352236 w 6884912"/>
              <a:gd name="connsiteY42" fmla="*/ 519602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561265 w 6884912"/>
              <a:gd name="connsiteY49" fmla="*/ 450623 h 1161397"/>
              <a:gd name="connsiteX50" fmla="*/ 2594349 w 6884912"/>
              <a:gd name="connsiteY50" fmla="*/ 443884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222191 w 6884912"/>
              <a:gd name="connsiteY56" fmla="*/ 307887 h 1161397"/>
              <a:gd name="connsiteX57" fmla="*/ 3227953 w 6884912"/>
              <a:gd name="connsiteY57" fmla="*/ 297650 h 1161397"/>
              <a:gd name="connsiteX58" fmla="*/ 3510042 w 6884912"/>
              <a:gd name="connsiteY58" fmla="*/ 311820 h 1161397"/>
              <a:gd name="connsiteX59" fmla="*/ 3626773 w 6884912"/>
              <a:gd name="connsiteY59" fmla="*/ 290452 h 1161397"/>
              <a:gd name="connsiteX60" fmla="*/ 3666217 w 6884912"/>
              <a:gd name="connsiteY60" fmla="*/ 273255 h 1161397"/>
              <a:gd name="connsiteX61" fmla="*/ 3732427 w 6884912"/>
              <a:gd name="connsiteY61" fmla="*/ 245039 h 1161397"/>
              <a:gd name="connsiteX62" fmla="*/ 3777022 w 6884912"/>
              <a:gd name="connsiteY62" fmla="*/ 200276 h 1161397"/>
              <a:gd name="connsiteX63" fmla="*/ 3791246 w 6884912"/>
              <a:gd name="connsiteY63" fmla="*/ 189996 h 1161397"/>
              <a:gd name="connsiteX64" fmla="*/ 3819864 w 6884912"/>
              <a:gd name="connsiteY64" fmla="*/ 194605 h 1161397"/>
              <a:gd name="connsiteX65" fmla="*/ 3830398 w 6884912"/>
              <a:gd name="connsiteY65" fmla="*/ 188383 h 1161397"/>
              <a:gd name="connsiteX66" fmla="*/ 3834360 w 6884912"/>
              <a:gd name="connsiteY66" fmla="*/ 188992 h 1161397"/>
              <a:gd name="connsiteX67" fmla="*/ 3843715 w 6884912"/>
              <a:gd name="connsiteY67" fmla="*/ 188752 h 1161397"/>
              <a:gd name="connsiteX68" fmla="*/ 3842609 w 6884912"/>
              <a:gd name="connsiteY68" fmla="*/ 197386 h 1161397"/>
              <a:gd name="connsiteX69" fmla="*/ 3853961 w 6884912"/>
              <a:gd name="connsiteY69" fmla="*/ 213380 h 1161397"/>
              <a:gd name="connsiteX70" fmla="*/ 3907640 w 6884912"/>
              <a:gd name="connsiteY70" fmla="*/ 207568 h 1161397"/>
              <a:gd name="connsiteX71" fmla="*/ 3910449 w 6884912"/>
              <a:gd name="connsiteY71" fmla="*/ 197808 h 1161397"/>
              <a:gd name="connsiteX72" fmla="*/ 3917197 w 6884912"/>
              <a:gd name="connsiteY72" fmla="*/ 196121 h 1161397"/>
              <a:gd name="connsiteX73" fmla="*/ 3922400 w 6884912"/>
              <a:gd name="connsiteY73" fmla="*/ 205056 h 1161397"/>
              <a:gd name="connsiteX74" fmla="*/ 4013061 w 6884912"/>
              <a:gd name="connsiteY74" fmla="*/ 224874 h 1161397"/>
              <a:gd name="connsiteX75" fmla="*/ 4220717 w 6884912"/>
              <a:gd name="connsiteY75" fmla="*/ 192946 h 1161397"/>
              <a:gd name="connsiteX76" fmla="*/ 4228802 w 6884912"/>
              <a:gd name="connsiteY76" fmla="*/ 201468 h 1161397"/>
              <a:gd name="connsiteX77" fmla="*/ 4289361 w 6884912"/>
              <a:gd name="connsiteY77" fmla="*/ 196642 h 1161397"/>
              <a:gd name="connsiteX78" fmla="*/ 4498913 w 6884912"/>
              <a:gd name="connsiteY78" fmla="*/ 118915 h 1161397"/>
              <a:gd name="connsiteX79" fmla="*/ 4617330 w 6884912"/>
              <a:gd name="connsiteY79" fmla="*/ 111163 h 1161397"/>
              <a:gd name="connsiteX80" fmla="*/ 4659778 w 6884912"/>
              <a:gd name="connsiteY80" fmla="*/ 118219 h 1161397"/>
              <a:gd name="connsiteX81" fmla="*/ 4730870 w 6884912"/>
              <a:gd name="connsiteY81" fmla="*/ 129432 h 1161397"/>
              <a:gd name="connsiteX82" fmla="*/ 4844073 w 6884912"/>
              <a:gd name="connsiteY82" fmla="*/ 161768 h 1161397"/>
              <a:gd name="connsiteX83" fmla="*/ 4856454 w 6884912"/>
              <a:gd name="connsiteY83" fmla="*/ 130488 h 1161397"/>
              <a:gd name="connsiteX84" fmla="*/ 4920038 w 6884912"/>
              <a:gd name="connsiteY84" fmla="*/ 140418 h 1161397"/>
              <a:gd name="connsiteX85" fmla="*/ 5016639 w 6884912"/>
              <a:gd name="connsiteY85" fmla="*/ 158905 h 1161397"/>
              <a:gd name="connsiteX86" fmla="*/ 5072009 w 6884912"/>
              <a:gd name="connsiteY86" fmla="*/ 161502 h 1161397"/>
              <a:gd name="connsiteX87" fmla="*/ 5223626 w 6884912"/>
              <a:gd name="connsiteY87" fmla="*/ 177356 h 1161397"/>
              <a:gd name="connsiteX88" fmla="*/ 5375773 w 6884912"/>
              <a:gd name="connsiteY88" fmla="*/ 199913 h 1161397"/>
              <a:gd name="connsiteX89" fmla="*/ 5467502 w 6884912"/>
              <a:gd name="connsiteY89" fmla="*/ 250963 h 1161397"/>
              <a:gd name="connsiteX90" fmla="*/ 5592395 w 6884912"/>
              <a:gd name="connsiteY90" fmla="*/ 265434 h 1161397"/>
              <a:gd name="connsiteX91" fmla="*/ 5613532 w 6884912"/>
              <a:gd name="connsiteY91" fmla="*/ 273379 h 1161397"/>
              <a:gd name="connsiteX92" fmla="*/ 5642173 w 6884912"/>
              <a:gd name="connsiteY92" fmla="*/ 266904 h 1161397"/>
              <a:gd name="connsiteX93" fmla="*/ 5756910 w 6884912"/>
              <a:gd name="connsiteY93" fmla="*/ 239211 h 1161397"/>
              <a:gd name="connsiteX94" fmla="*/ 5846667 w 6884912"/>
              <a:gd name="connsiteY94" fmla="*/ 201786 h 1161397"/>
              <a:gd name="connsiteX95" fmla="*/ 5960732 w 6884912"/>
              <a:gd name="connsiteY95" fmla="*/ 220708 h 1161397"/>
              <a:gd name="connsiteX96" fmla="*/ 6029542 w 6884912"/>
              <a:gd name="connsiteY96" fmla="*/ 210339 h 1161397"/>
              <a:gd name="connsiteX97" fmla="*/ 6141123 w 6884912"/>
              <a:gd name="connsiteY97" fmla="*/ 159923 h 1161397"/>
              <a:gd name="connsiteX98" fmla="*/ 6290640 w 6884912"/>
              <a:gd name="connsiteY98" fmla="*/ 167441 h 1161397"/>
              <a:gd name="connsiteX99" fmla="*/ 6322806 w 6884912"/>
              <a:gd name="connsiteY99" fmla="*/ 213293 h 1161397"/>
              <a:gd name="connsiteX100" fmla="*/ 6380420 w 6884912"/>
              <a:gd name="connsiteY100" fmla="*/ 173195 h 1161397"/>
              <a:gd name="connsiteX101" fmla="*/ 6507891 w 6884912"/>
              <a:gd name="connsiteY101" fmla="*/ 118474 h 1161397"/>
              <a:gd name="connsiteX102" fmla="*/ 6571807 w 6884912"/>
              <a:gd name="connsiteY102" fmla="*/ 98636 h 1161397"/>
              <a:gd name="connsiteX103" fmla="*/ 6671880 w 6884912"/>
              <a:gd name="connsiteY103" fmla="*/ 82931 h 1161397"/>
              <a:gd name="connsiteX104" fmla="*/ 6702266 w 6884912"/>
              <a:gd name="connsiteY104" fmla="*/ 75470 h 1161397"/>
              <a:gd name="connsiteX105" fmla="*/ 6845802 w 6884912"/>
              <a:gd name="connsiteY105" fmla="*/ 24496 h 1161397"/>
              <a:gd name="connsiteX106" fmla="*/ 6884912 w 6884912"/>
              <a:gd name="connsiteY10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567875 w 6884912"/>
              <a:gd name="connsiteY7" fmla="*/ 1051976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54970 w 6884912"/>
              <a:gd name="connsiteY7" fmla="*/ 1023343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213420 w 6884912"/>
              <a:gd name="connsiteY6" fmla="*/ 1056868 h 1161397"/>
              <a:gd name="connsiteX7" fmla="*/ 454970 w 6884912"/>
              <a:gd name="connsiteY7" fmla="*/ 1023343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26340 w 6884912"/>
              <a:gd name="connsiteY35" fmla="*/ 638496 h 1161397"/>
              <a:gd name="connsiteX36" fmla="*/ 1731986 w 6884912"/>
              <a:gd name="connsiteY36" fmla="*/ 589682 h 1161397"/>
              <a:gd name="connsiteX37" fmla="*/ 1927935 w 6884912"/>
              <a:gd name="connsiteY37" fmla="*/ 628540 h 1161397"/>
              <a:gd name="connsiteX38" fmla="*/ 2039075 w 6884912"/>
              <a:gd name="connsiteY38" fmla="*/ 599964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561265 w 6884912"/>
              <a:gd name="connsiteY47" fmla="*/ 450623 h 1161397"/>
              <a:gd name="connsiteX48" fmla="*/ 2594349 w 6884912"/>
              <a:gd name="connsiteY48" fmla="*/ 443884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830398 w 6884912"/>
              <a:gd name="connsiteY63" fmla="*/ 188383 h 1161397"/>
              <a:gd name="connsiteX64" fmla="*/ 3834360 w 6884912"/>
              <a:gd name="connsiteY64" fmla="*/ 188992 h 1161397"/>
              <a:gd name="connsiteX65" fmla="*/ 3843715 w 6884912"/>
              <a:gd name="connsiteY65" fmla="*/ 188752 h 1161397"/>
              <a:gd name="connsiteX66" fmla="*/ 3842609 w 6884912"/>
              <a:gd name="connsiteY66" fmla="*/ 197386 h 1161397"/>
              <a:gd name="connsiteX67" fmla="*/ 3853961 w 6884912"/>
              <a:gd name="connsiteY67" fmla="*/ 213380 h 1161397"/>
              <a:gd name="connsiteX68" fmla="*/ 3907640 w 6884912"/>
              <a:gd name="connsiteY68" fmla="*/ 207568 h 1161397"/>
              <a:gd name="connsiteX69" fmla="*/ 3910449 w 6884912"/>
              <a:gd name="connsiteY69" fmla="*/ 197808 h 1161397"/>
              <a:gd name="connsiteX70" fmla="*/ 3917197 w 6884912"/>
              <a:gd name="connsiteY70" fmla="*/ 196121 h 1161397"/>
              <a:gd name="connsiteX71" fmla="*/ 3922400 w 6884912"/>
              <a:gd name="connsiteY71" fmla="*/ 205056 h 1161397"/>
              <a:gd name="connsiteX72" fmla="*/ 4013061 w 6884912"/>
              <a:gd name="connsiteY72" fmla="*/ 224874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289361 w 6884912"/>
              <a:gd name="connsiteY75" fmla="*/ 196642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375773 w 6884912"/>
              <a:gd name="connsiteY86" fmla="*/ 199913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141123 w 6884912"/>
              <a:gd name="connsiteY95" fmla="*/ 159923 h 1161397"/>
              <a:gd name="connsiteX96" fmla="*/ 6290640 w 6884912"/>
              <a:gd name="connsiteY96" fmla="*/ 167441 h 1161397"/>
              <a:gd name="connsiteX97" fmla="*/ 6322806 w 6884912"/>
              <a:gd name="connsiteY97" fmla="*/ 213293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26340 w 6884912"/>
              <a:gd name="connsiteY35" fmla="*/ 638496 h 1161397"/>
              <a:gd name="connsiteX36" fmla="*/ 1731986 w 6884912"/>
              <a:gd name="connsiteY36" fmla="*/ 589682 h 1161397"/>
              <a:gd name="connsiteX37" fmla="*/ 1927935 w 6884912"/>
              <a:gd name="connsiteY37" fmla="*/ 628540 h 1161397"/>
              <a:gd name="connsiteX38" fmla="*/ 2039075 w 6884912"/>
              <a:gd name="connsiteY38" fmla="*/ 599964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561265 w 6884912"/>
              <a:gd name="connsiteY47" fmla="*/ 450623 h 1161397"/>
              <a:gd name="connsiteX48" fmla="*/ 2594349 w 6884912"/>
              <a:gd name="connsiteY48" fmla="*/ 443884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830398 w 6884912"/>
              <a:gd name="connsiteY63" fmla="*/ 188383 h 1161397"/>
              <a:gd name="connsiteX64" fmla="*/ 3834360 w 6884912"/>
              <a:gd name="connsiteY64" fmla="*/ 188992 h 1161397"/>
              <a:gd name="connsiteX65" fmla="*/ 3843715 w 6884912"/>
              <a:gd name="connsiteY65" fmla="*/ 188752 h 1161397"/>
              <a:gd name="connsiteX66" fmla="*/ 3842609 w 6884912"/>
              <a:gd name="connsiteY66" fmla="*/ 197386 h 1161397"/>
              <a:gd name="connsiteX67" fmla="*/ 3853961 w 6884912"/>
              <a:gd name="connsiteY67" fmla="*/ 213380 h 1161397"/>
              <a:gd name="connsiteX68" fmla="*/ 3907640 w 6884912"/>
              <a:gd name="connsiteY68" fmla="*/ 207568 h 1161397"/>
              <a:gd name="connsiteX69" fmla="*/ 3910449 w 6884912"/>
              <a:gd name="connsiteY69" fmla="*/ 197808 h 1161397"/>
              <a:gd name="connsiteX70" fmla="*/ 3917197 w 6884912"/>
              <a:gd name="connsiteY70" fmla="*/ 196121 h 1161397"/>
              <a:gd name="connsiteX71" fmla="*/ 3922400 w 6884912"/>
              <a:gd name="connsiteY71" fmla="*/ 205056 h 1161397"/>
              <a:gd name="connsiteX72" fmla="*/ 4013061 w 6884912"/>
              <a:gd name="connsiteY72" fmla="*/ 224874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289361 w 6884912"/>
              <a:gd name="connsiteY75" fmla="*/ 196642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375773 w 6884912"/>
              <a:gd name="connsiteY86" fmla="*/ 199913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141123 w 6884912"/>
              <a:gd name="connsiteY95" fmla="*/ 159923 h 1161397"/>
              <a:gd name="connsiteX96" fmla="*/ 6290640 w 6884912"/>
              <a:gd name="connsiteY96" fmla="*/ 167441 h 1161397"/>
              <a:gd name="connsiteX97" fmla="*/ 6322806 w 6884912"/>
              <a:gd name="connsiteY97" fmla="*/ 213293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723108 w 6884912"/>
              <a:gd name="connsiteY9" fmla="*/ 980081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80081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242716 w 6884912"/>
              <a:gd name="connsiteY20" fmla="*/ 698052 h 1161397"/>
              <a:gd name="connsiteX21" fmla="*/ 1299977 w 6884912"/>
              <a:gd name="connsiteY21" fmla="*/ 639196 h 1161397"/>
              <a:gd name="connsiteX22" fmla="*/ 1326190 w 6884912"/>
              <a:gd name="connsiteY22" fmla="*/ 625955 h 1161397"/>
              <a:gd name="connsiteX23" fmla="*/ 1339600 w 6884912"/>
              <a:gd name="connsiteY23" fmla="*/ 616295 h 1161397"/>
              <a:gd name="connsiteX24" fmla="*/ 1340054 w 6884912"/>
              <a:gd name="connsiteY24" fmla="*/ 614022 h 1161397"/>
              <a:gd name="connsiteX25" fmla="*/ 1391606 w 6884912"/>
              <a:gd name="connsiteY25" fmla="*/ 615229 h 1161397"/>
              <a:gd name="connsiteX26" fmla="*/ 1397565 w 6884912"/>
              <a:gd name="connsiteY26" fmla="*/ 611490 h 1161397"/>
              <a:gd name="connsiteX27" fmla="*/ 1432302 w 6884912"/>
              <a:gd name="connsiteY27" fmla="*/ 617267 h 1161397"/>
              <a:gd name="connsiteX28" fmla="*/ 1449644 w 6884912"/>
              <a:gd name="connsiteY28" fmla="*/ 617591 h 1161397"/>
              <a:gd name="connsiteX29" fmla="*/ 1455793 w 6884912"/>
              <a:gd name="connsiteY29" fmla="*/ 623174 h 1161397"/>
              <a:gd name="connsiteX30" fmla="*/ 1480758 w 6884912"/>
              <a:gd name="connsiteY30" fmla="*/ 620863 h 1161397"/>
              <a:gd name="connsiteX31" fmla="*/ 1483154 w 6884912"/>
              <a:gd name="connsiteY31" fmla="*/ 618527 h 1161397"/>
              <a:gd name="connsiteX32" fmla="*/ 1505495 w 6884912"/>
              <a:gd name="connsiteY32" fmla="*/ 624325 h 1161397"/>
              <a:gd name="connsiteX33" fmla="*/ 1526340 w 6884912"/>
              <a:gd name="connsiteY33" fmla="*/ 638496 h 1161397"/>
              <a:gd name="connsiteX34" fmla="*/ 1731986 w 6884912"/>
              <a:gd name="connsiteY34" fmla="*/ 589682 h 1161397"/>
              <a:gd name="connsiteX35" fmla="*/ 1927935 w 6884912"/>
              <a:gd name="connsiteY35" fmla="*/ 628540 h 1161397"/>
              <a:gd name="connsiteX36" fmla="*/ 2039075 w 6884912"/>
              <a:gd name="connsiteY36" fmla="*/ 599964 h 1161397"/>
              <a:gd name="connsiteX37" fmla="*/ 2066980 w 6884912"/>
              <a:gd name="connsiteY37" fmla="*/ 550413 h 1161397"/>
              <a:gd name="connsiteX38" fmla="*/ 2352236 w 6884912"/>
              <a:gd name="connsiteY38" fmla="*/ 519602 h 1161397"/>
              <a:gd name="connsiteX39" fmla="*/ 2420791 w 6884912"/>
              <a:gd name="connsiteY39" fmla="*/ 492826 h 1161397"/>
              <a:gd name="connsiteX40" fmla="*/ 2489932 w 6884912"/>
              <a:gd name="connsiteY40" fmla="*/ 507864 h 1161397"/>
              <a:gd name="connsiteX41" fmla="*/ 2512917 w 6884912"/>
              <a:gd name="connsiteY41" fmla="*/ 489127 h 1161397"/>
              <a:gd name="connsiteX42" fmla="*/ 2516783 w 6884912"/>
              <a:gd name="connsiteY42" fmla="*/ 485473 h 1161397"/>
              <a:gd name="connsiteX43" fmla="*/ 2534360 w 6884912"/>
              <a:gd name="connsiteY43" fmla="*/ 480064 h 1161397"/>
              <a:gd name="connsiteX44" fmla="*/ 2536691 w 6884912"/>
              <a:gd name="connsiteY44" fmla="*/ 467018 h 1161397"/>
              <a:gd name="connsiteX45" fmla="*/ 2561265 w 6884912"/>
              <a:gd name="connsiteY45" fmla="*/ 450623 h 1161397"/>
              <a:gd name="connsiteX46" fmla="*/ 2594349 w 6884912"/>
              <a:gd name="connsiteY46" fmla="*/ 443884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510042 w 6884912"/>
              <a:gd name="connsiteY54" fmla="*/ 311820 h 1161397"/>
              <a:gd name="connsiteX55" fmla="*/ 3626773 w 6884912"/>
              <a:gd name="connsiteY55" fmla="*/ 290452 h 1161397"/>
              <a:gd name="connsiteX56" fmla="*/ 3666217 w 6884912"/>
              <a:gd name="connsiteY56" fmla="*/ 273255 h 1161397"/>
              <a:gd name="connsiteX57" fmla="*/ 3732427 w 6884912"/>
              <a:gd name="connsiteY57" fmla="*/ 245039 h 1161397"/>
              <a:gd name="connsiteX58" fmla="*/ 3777022 w 6884912"/>
              <a:gd name="connsiteY58" fmla="*/ 200276 h 1161397"/>
              <a:gd name="connsiteX59" fmla="*/ 3791246 w 6884912"/>
              <a:gd name="connsiteY59" fmla="*/ 189996 h 1161397"/>
              <a:gd name="connsiteX60" fmla="*/ 3819864 w 6884912"/>
              <a:gd name="connsiteY60" fmla="*/ 194605 h 1161397"/>
              <a:gd name="connsiteX61" fmla="*/ 3830398 w 6884912"/>
              <a:gd name="connsiteY61" fmla="*/ 188383 h 1161397"/>
              <a:gd name="connsiteX62" fmla="*/ 3834360 w 6884912"/>
              <a:gd name="connsiteY62" fmla="*/ 188992 h 1161397"/>
              <a:gd name="connsiteX63" fmla="*/ 3843715 w 6884912"/>
              <a:gd name="connsiteY63" fmla="*/ 188752 h 1161397"/>
              <a:gd name="connsiteX64" fmla="*/ 3842609 w 6884912"/>
              <a:gd name="connsiteY64" fmla="*/ 197386 h 1161397"/>
              <a:gd name="connsiteX65" fmla="*/ 3853961 w 6884912"/>
              <a:gd name="connsiteY65" fmla="*/ 213380 h 1161397"/>
              <a:gd name="connsiteX66" fmla="*/ 3907640 w 6884912"/>
              <a:gd name="connsiteY66" fmla="*/ 207568 h 1161397"/>
              <a:gd name="connsiteX67" fmla="*/ 3910449 w 6884912"/>
              <a:gd name="connsiteY67" fmla="*/ 197808 h 1161397"/>
              <a:gd name="connsiteX68" fmla="*/ 3917197 w 6884912"/>
              <a:gd name="connsiteY68" fmla="*/ 196121 h 1161397"/>
              <a:gd name="connsiteX69" fmla="*/ 3922400 w 6884912"/>
              <a:gd name="connsiteY69" fmla="*/ 205056 h 1161397"/>
              <a:gd name="connsiteX70" fmla="*/ 4013061 w 6884912"/>
              <a:gd name="connsiteY70" fmla="*/ 224874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289361 w 6884912"/>
              <a:gd name="connsiteY73" fmla="*/ 196642 h 1161397"/>
              <a:gd name="connsiteX74" fmla="*/ 4498913 w 6884912"/>
              <a:gd name="connsiteY74" fmla="*/ 118915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844073 w 6884912"/>
              <a:gd name="connsiteY78" fmla="*/ 161768 h 1161397"/>
              <a:gd name="connsiteX79" fmla="*/ 4856454 w 6884912"/>
              <a:gd name="connsiteY79" fmla="*/ 130488 h 1161397"/>
              <a:gd name="connsiteX80" fmla="*/ 4920038 w 6884912"/>
              <a:gd name="connsiteY80" fmla="*/ 140418 h 1161397"/>
              <a:gd name="connsiteX81" fmla="*/ 5016639 w 6884912"/>
              <a:gd name="connsiteY81" fmla="*/ 158905 h 1161397"/>
              <a:gd name="connsiteX82" fmla="*/ 5072009 w 6884912"/>
              <a:gd name="connsiteY82" fmla="*/ 161502 h 1161397"/>
              <a:gd name="connsiteX83" fmla="*/ 5223626 w 6884912"/>
              <a:gd name="connsiteY83" fmla="*/ 177356 h 1161397"/>
              <a:gd name="connsiteX84" fmla="*/ 5375773 w 6884912"/>
              <a:gd name="connsiteY84" fmla="*/ 199913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141123 w 6884912"/>
              <a:gd name="connsiteY93" fmla="*/ 159923 h 1161397"/>
              <a:gd name="connsiteX94" fmla="*/ 6290640 w 6884912"/>
              <a:gd name="connsiteY94" fmla="*/ 167441 h 1161397"/>
              <a:gd name="connsiteX95" fmla="*/ 6322806 w 6884912"/>
              <a:gd name="connsiteY95" fmla="*/ 213293 h 1161397"/>
              <a:gd name="connsiteX96" fmla="*/ 6380420 w 6884912"/>
              <a:gd name="connsiteY96" fmla="*/ 173195 h 1161397"/>
              <a:gd name="connsiteX97" fmla="*/ 6507891 w 6884912"/>
              <a:gd name="connsiteY97" fmla="*/ 118474 h 1161397"/>
              <a:gd name="connsiteX98" fmla="*/ 6571807 w 6884912"/>
              <a:gd name="connsiteY98" fmla="*/ 98636 h 1161397"/>
              <a:gd name="connsiteX99" fmla="*/ 6671880 w 6884912"/>
              <a:gd name="connsiteY99" fmla="*/ 82931 h 1161397"/>
              <a:gd name="connsiteX100" fmla="*/ 6702266 w 6884912"/>
              <a:gd name="connsiteY100" fmla="*/ 75470 h 1161397"/>
              <a:gd name="connsiteX101" fmla="*/ 6845802 w 6884912"/>
              <a:gd name="connsiteY101" fmla="*/ 24496 h 1161397"/>
              <a:gd name="connsiteX102" fmla="*/ 6884912 w 6884912"/>
              <a:gd name="connsiteY10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66947 w 6884912"/>
              <a:gd name="connsiteY16" fmla="*/ 700762 h 1161397"/>
              <a:gd name="connsiteX17" fmla="*/ 1178135 w 6884912"/>
              <a:gd name="connsiteY17" fmla="*/ 698631 h 1161397"/>
              <a:gd name="connsiteX18" fmla="*/ 1178301 w 6884912"/>
              <a:gd name="connsiteY18" fmla="*/ 698094 h 1161397"/>
              <a:gd name="connsiteX19" fmla="*/ 1242716 w 6884912"/>
              <a:gd name="connsiteY19" fmla="*/ 698052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40054 w 6884912"/>
              <a:gd name="connsiteY23" fmla="*/ 614022 h 1161397"/>
              <a:gd name="connsiteX24" fmla="*/ 1391606 w 6884912"/>
              <a:gd name="connsiteY24" fmla="*/ 615229 h 1161397"/>
              <a:gd name="connsiteX25" fmla="*/ 1397565 w 6884912"/>
              <a:gd name="connsiteY25" fmla="*/ 611490 h 1161397"/>
              <a:gd name="connsiteX26" fmla="*/ 1432302 w 6884912"/>
              <a:gd name="connsiteY26" fmla="*/ 617267 h 1161397"/>
              <a:gd name="connsiteX27" fmla="*/ 1449644 w 6884912"/>
              <a:gd name="connsiteY27" fmla="*/ 617591 h 1161397"/>
              <a:gd name="connsiteX28" fmla="*/ 1455793 w 6884912"/>
              <a:gd name="connsiteY28" fmla="*/ 623174 h 1161397"/>
              <a:gd name="connsiteX29" fmla="*/ 1480758 w 6884912"/>
              <a:gd name="connsiteY29" fmla="*/ 620863 h 1161397"/>
              <a:gd name="connsiteX30" fmla="*/ 1483154 w 6884912"/>
              <a:gd name="connsiteY30" fmla="*/ 618527 h 1161397"/>
              <a:gd name="connsiteX31" fmla="*/ 1505495 w 6884912"/>
              <a:gd name="connsiteY31" fmla="*/ 624325 h 1161397"/>
              <a:gd name="connsiteX32" fmla="*/ 1526340 w 6884912"/>
              <a:gd name="connsiteY32" fmla="*/ 638496 h 1161397"/>
              <a:gd name="connsiteX33" fmla="*/ 1731986 w 6884912"/>
              <a:gd name="connsiteY33" fmla="*/ 589682 h 1161397"/>
              <a:gd name="connsiteX34" fmla="*/ 1927935 w 6884912"/>
              <a:gd name="connsiteY34" fmla="*/ 628540 h 1161397"/>
              <a:gd name="connsiteX35" fmla="*/ 2039075 w 6884912"/>
              <a:gd name="connsiteY35" fmla="*/ 599964 h 1161397"/>
              <a:gd name="connsiteX36" fmla="*/ 2066980 w 6884912"/>
              <a:gd name="connsiteY36" fmla="*/ 550413 h 1161397"/>
              <a:gd name="connsiteX37" fmla="*/ 2352236 w 6884912"/>
              <a:gd name="connsiteY37" fmla="*/ 519602 h 1161397"/>
              <a:gd name="connsiteX38" fmla="*/ 2420791 w 6884912"/>
              <a:gd name="connsiteY38" fmla="*/ 492826 h 1161397"/>
              <a:gd name="connsiteX39" fmla="*/ 2489932 w 6884912"/>
              <a:gd name="connsiteY39" fmla="*/ 507864 h 1161397"/>
              <a:gd name="connsiteX40" fmla="*/ 2512917 w 6884912"/>
              <a:gd name="connsiteY40" fmla="*/ 489127 h 1161397"/>
              <a:gd name="connsiteX41" fmla="*/ 2516783 w 6884912"/>
              <a:gd name="connsiteY41" fmla="*/ 485473 h 1161397"/>
              <a:gd name="connsiteX42" fmla="*/ 2534360 w 6884912"/>
              <a:gd name="connsiteY42" fmla="*/ 480064 h 1161397"/>
              <a:gd name="connsiteX43" fmla="*/ 2536691 w 6884912"/>
              <a:gd name="connsiteY43" fmla="*/ 467018 h 1161397"/>
              <a:gd name="connsiteX44" fmla="*/ 2561265 w 6884912"/>
              <a:gd name="connsiteY44" fmla="*/ 450623 h 1161397"/>
              <a:gd name="connsiteX45" fmla="*/ 2594349 w 6884912"/>
              <a:gd name="connsiteY45" fmla="*/ 443884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222191 w 6884912"/>
              <a:gd name="connsiteY51" fmla="*/ 307887 h 1161397"/>
              <a:gd name="connsiteX52" fmla="*/ 3227953 w 6884912"/>
              <a:gd name="connsiteY52" fmla="*/ 297650 h 1161397"/>
              <a:gd name="connsiteX53" fmla="*/ 3510042 w 6884912"/>
              <a:gd name="connsiteY53" fmla="*/ 311820 h 1161397"/>
              <a:gd name="connsiteX54" fmla="*/ 3626773 w 6884912"/>
              <a:gd name="connsiteY54" fmla="*/ 290452 h 1161397"/>
              <a:gd name="connsiteX55" fmla="*/ 3666217 w 6884912"/>
              <a:gd name="connsiteY55" fmla="*/ 273255 h 1161397"/>
              <a:gd name="connsiteX56" fmla="*/ 3732427 w 6884912"/>
              <a:gd name="connsiteY56" fmla="*/ 245039 h 1161397"/>
              <a:gd name="connsiteX57" fmla="*/ 3777022 w 6884912"/>
              <a:gd name="connsiteY57" fmla="*/ 200276 h 1161397"/>
              <a:gd name="connsiteX58" fmla="*/ 3791246 w 6884912"/>
              <a:gd name="connsiteY58" fmla="*/ 189996 h 1161397"/>
              <a:gd name="connsiteX59" fmla="*/ 3819864 w 6884912"/>
              <a:gd name="connsiteY59" fmla="*/ 194605 h 1161397"/>
              <a:gd name="connsiteX60" fmla="*/ 3830398 w 6884912"/>
              <a:gd name="connsiteY60" fmla="*/ 188383 h 1161397"/>
              <a:gd name="connsiteX61" fmla="*/ 3834360 w 6884912"/>
              <a:gd name="connsiteY61" fmla="*/ 188992 h 1161397"/>
              <a:gd name="connsiteX62" fmla="*/ 3843715 w 6884912"/>
              <a:gd name="connsiteY62" fmla="*/ 188752 h 1161397"/>
              <a:gd name="connsiteX63" fmla="*/ 3842609 w 6884912"/>
              <a:gd name="connsiteY63" fmla="*/ 197386 h 1161397"/>
              <a:gd name="connsiteX64" fmla="*/ 3853961 w 6884912"/>
              <a:gd name="connsiteY64" fmla="*/ 213380 h 1161397"/>
              <a:gd name="connsiteX65" fmla="*/ 3907640 w 6884912"/>
              <a:gd name="connsiteY65" fmla="*/ 207568 h 1161397"/>
              <a:gd name="connsiteX66" fmla="*/ 3910449 w 6884912"/>
              <a:gd name="connsiteY66" fmla="*/ 197808 h 1161397"/>
              <a:gd name="connsiteX67" fmla="*/ 3917197 w 6884912"/>
              <a:gd name="connsiteY67" fmla="*/ 196121 h 1161397"/>
              <a:gd name="connsiteX68" fmla="*/ 3922400 w 6884912"/>
              <a:gd name="connsiteY68" fmla="*/ 205056 h 1161397"/>
              <a:gd name="connsiteX69" fmla="*/ 4013061 w 6884912"/>
              <a:gd name="connsiteY69" fmla="*/ 224874 h 1161397"/>
              <a:gd name="connsiteX70" fmla="*/ 4220717 w 6884912"/>
              <a:gd name="connsiteY70" fmla="*/ 192946 h 1161397"/>
              <a:gd name="connsiteX71" fmla="*/ 4228802 w 6884912"/>
              <a:gd name="connsiteY71" fmla="*/ 201468 h 1161397"/>
              <a:gd name="connsiteX72" fmla="*/ 4289361 w 6884912"/>
              <a:gd name="connsiteY72" fmla="*/ 196642 h 1161397"/>
              <a:gd name="connsiteX73" fmla="*/ 4498913 w 6884912"/>
              <a:gd name="connsiteY73" fmla="*/ 118915 h 1161397"/>
              <a:gd name="connsiteX74" fmla="*/ 4617330 w 6884912"/>
              <a:gd name="connsiteY74" fmla="*/ 111163 h 1161397"/>
              <a:gd name="connsiteX75" fmla="*/ 4659778 w 6884912"/>
              <a:gd name="connsiteY75" fmla="*/ 118219 h 1161397"/>
              <a:gd name="connsiteX76" fmla="*/ 4730870 w 6884912"/>
              <a:gd name="connsiteY76" fmla="*/ 129432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375773 w 6884912"/>
              <a:gd name="connsiteY83" fmla="*/ 199913 h 1161397"/>
              <a:gd name="connsiteX84" fmla="*/ 5467502 w 6884912"/>
              <a:gd name="connsiteY84" fmla="*/ 250963 h 1161397"/>
              <a:gd name="connsiteX85" fmla="*/ 5592395 w 6884912"/>
              <a:gd name="connsiteY85" fmla="*/ 265434 h 1161397"/>
              <a:gd name="connsiteX86" fmla="*/ 5613532 w 6884912"/>
              <a:gd name="connsiteY86" fmla="*/ 273379 h 1161397"/>
              <a:gd name="connsiteX87" fmla="*/ 5642173 w 6884912"/>
              <a:gd name="connsiteY87" fmla="*/ 266904 h 1161397"/>
              <a:gd name="connsiteX88" fmla="*/ 5756910 w 6884912"/>
              <a:gd name="connsiteY88" fmla="*/ 239211 h 1161397"/>
              <a:gd name="connsiteX89" fmla="*/ 5846667 w 6884912"/>
              <a:gd name="connsiteY89" fmla="*/ 201786 h 1161397"/>
              <a:gd name="connsiteX90" fmla="*/ 5960732 w 6884912"/>
              <a:gd name="connsiteY90" fmla="*/ 220708 h 1161397"/>
              <a:gd name="connsiteX91" fmla="*/ 6029542 w 6884912"/>
              <a:gd name="connsiteY91" fmla="*/ 210339 h 1161397"/>
              <a:gd name="connsiteX92" fmla="*/ 6141123 w 6884912"/>
              <a:gd name="connsiteY92" fmla="*/ 159923 h 1161397"/>
              <a:gd name="connsiteX93" fmla="*/ 6290640 w 6884912"/>
              <a:gd name="connsiteY93" fmla="*/ 167441 h 1161397"/>
              <a:gd name="connsiteX94" fmla="*/ 6322806 w 6884912"/>
              <a:gd name="connsiteY94" fmla="*/ 213293 h 1161397"/>
              <a:gd name="connsiteX95" fmla="*/ 6380420 w 6884912"/>
              <a:gd name="connsiteY95" fmla="*/ 173195 h 1161397"/>
              <a:gd name="connsiteX96" fmla="*/ 6507891 w 6884912"/>
              <a:gd name="connsiteY96" fmla="*/ 118474 h 1161397"/>
              <a:gd name="connsiteX97" fmla="*/ 6571807 w 6884912"/>
              <a:gd name="connsiteY97" fmla="*/ 98636 h 1161397"/>
              <a:gd name="connsiteX98" fmla="*/ 6671880 w 6884912"/>
              <a:gd name="connsiteY98" fmla="*/ 82931 h 1161397"/>
              <a:gd name="connsiteX99" fmla="*/ 6702266 w 6884912"/>
              <a:gd name="connsiteY99" fmla="*/ 75470 h 1161397"/>
              <a:gd name="connsiteX100" fmla="*/ 6845802 w 6884912"/>
              <a:gd name="connsiteY100" fmla="*/ 24496 h 1161397"/>
              <a:gd name="connsiteX101" fmla="*/ 6884912 w 6884912"/>
              <a:gd name="connsiteY10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78135 w 6884912"/>
              <a:gd name="connsiteY16" fmla="*/ 698631 h 1161397"/>
              <a:gd name="connsiteX17" fmla="*/ 1178301 w 6884912"/>
              <a:gd name="connsiteY17" fmla="*/ 698094 h 1161397"/>
              <a:gd name="connsiteX18" fmla="*/ 1242716 w 6884912"/>
              <a:gd name="connsiteY18" fmla="*/ 698052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40054 w 6884912"/>
              <a:gd name="connsiteY22" fmla="*/ 614022 h 1161397"/>
              <a:gd name="connsiteX23" fmla="*/ 1391606 w 6884912"/>
              <a:gd name="connsiteY23" fmla="*/ 615229 h 1161397"/>
              <a:gd name="connsiteX24" fmla="*/ 1397565 w 6884912"/>
              <a:gd name="connsiteY24" fmla="*/ 611490 h 1161397"/>
              <a:gd name="connsiteX25" fmla="*/ 1432302 w 6884912"/>
              <a:gd name="connsiteY25" fmla="*/ 617267 h 1161397"/>
              <a:gd name="connsiteX26" fmla="*/ 1449644 w 6884912"/>
              <a:gd name="connsiteY26" fmla="*/ 617591 h 1161397"/>
              <a:gd name="connsiteX27" fmla="*/ 1455793 w 6884912"/>
              <a:gd name="connsiteY27" fmla="*/ 623174 h 1161397"/>
              <a:gd name="connsiteX28" fmla="*/ 1480758 w 6884912"/>
              <a:gd name="connsiteY28" fmla="*/ 620863 h 1161397"/>
              <a:gd name="connsiteX29" fmla="*/ 1483154 w 6884912"/>
              <a:gd name="connsiteY29" fmla="*/ 618527 h 1161397"/>
              <a:gd name="connsiteX30" fmla="*/ 1505495 w 6884912"/>
              <a:gd name="connsiteY30" fmla="*/ 624325 h 1161397"/>
              <a:gd name="connsiteX31" fmla="*/ 1526340 w 6884912"/>
              <a:gd name="connsiteY31" fmla="*/ 638496 h 1161397"/>
              <a:gd name="connsiteX32" fmla="*/ 1731986 w 6884912"/>
              <a:gd name="connsiteY32" fmla="*/ 589682 h 1161397"/>
              <a:gd name="connsiteX33" fmla="*/ 1927935 w 6884912"/>
              <a:gd name="connsiteY33" fmla="*/ 628540 h 1161397"/>
              <a:gd name="connsiteX34" fmla="*/ 2039075 w 6884912"/>
              <a:gd name="connsiteY34" fmla="*/ 599964 h 1161397"/>
              <a:gd name="connsiteX35" fmla="*/ 2066980 w 6884912"/>
              <a:gd name="connsiteY35" fmla="*/ 550413 h 1161397"/>
              <a:gd name="connsiteX36" fmla="*/ 2352236 w 6884912"/>
              <a:gd name="connsiteY36" fmla="*/ 519602 h 1161397"/>
              <a:gd name="connsiteX37" fmla="*/ 2420791 w 6884912"/>
              <a:gd name="connsiteY37" fmla="*/ 492826 h 1161397"/>
              <a:gd name="connsiteX38" fmla="*/ 2489932 w 6884912"/>
              <a:gd name="connsiteY38" fmla="*/ 507864 h 1161397"/>
              <a:gd name="connsiteX39" fmla="*/ 2512917 w 6884912"/>
              <a:gd name="connsiteY39" fmla="*/ 489127 h 1161397"/>
              <a:gd name="connsiteX40" fmla="*/ 2516783 w 6884912"/>
              <a:gd name="connsiteY40" fmla="*/ 485473 h 1161397"/>
              <a:gd name="connsiteX41" fmla="*/ 2534360 w 6884912"/>
              <a:gd name="connsiteY41" fmla="*/ 480064 h 1161397"/>
              <a:gd name="connsiteX42" fmla="*/ 2536691 w 6884912"/>
              <a:gd name="connsiteY42" fmla="*/ 467018 h 1161397"/>
              <a:gd name="connsiteX43" fmla="*/ 2561265 w 6884912"/>
              <a:gd name="connsiteY43" fmla="*/ 450623 h 1161397"/>
              <a:gd name="connsiteX44" fmla="*/ 2594349 w 6884912"/>
              <a:gd name="connsiteY44" fmla="*/ 443884 h 1161397"/>
              <a:gd name="connsiteX45" fmla="*/ 2754324 w 6884912"/>
              <a:gd name="connsiteY45" fmla="*/ 424766 h 1161397"/>
              <a:gd name="connsiteX46" fmla="*/ 2848470 w 6884912"/>
              <a:gd name="connsiteY46" fmla="*/ 405966 h 1161397"/>
              <a:gd name="connsiteX47" fmla="*/ 2881772 w 6884912"/>
              <a:gd name="connsiteY47" fmla="*/ 387260 h 1161397"/>
              <a:gd name="connsiteX48" fmla="*/ 2929932 w 6884912"/>
              <a:gd name="connsiteY48" fmla="*/ 368912 h 1161397"/>
              <a:gd name="connsiteX49" fmla="*/ 3013020 w 6884912"/>
              <a:gd name="connsiteY49" fmla="*/ 327578 h 1161397"/>
              <a:gd name="connsiteX50" fmla="*/ 3222191 w 6884912"/>
              <a:gd name="connsiteY50" fmla="*/ 307887 h 1161397"/>
              <a:gd name="connsiteX51" fmla="*/ 3227953 w 6884912"/>
              <a:gd name="connsiteY51" fmla="*/ 297650 h 1161397"/>
              <a:gd name="connsiteX52" fmla="*/ 3510042 w 6884912"/>
              <a:gd name="connsiteY52" fmla="*/ 311820 h 1161397"/>
              <a:gd name="connsiteX53" fmla="*/ 3626773 w 6884912"/>
              <a:gd name="connsiteY53" fmla="*/ 290452 h 1161397"/>
              <a:gd name="connsiteX54" fmla="*/ 3666217 w 6884912"/>
              <a:gd name="connsiteY54" fmla="*/ 273255 h 1161397"/>
              <a:gd name="connsiteX55" fmla="*/ 3732427 w 6884912"/>
              <a:gd name="connsiteY55" fmla="*/ 245039 h 1161397"/>
              <a:gd name="connsiteX56" fmla="*/ 3777022 w 6884912"/>
              <a:gd name="connsiteY56" fmla="*/ 200276 h 1161397"/>
              <a:gd name="connsiteX57" fmla="*/ 3791246 w 6884912"/>
              <a:gd name="connsiteY57" fmla="*/ 189996 h 1161397"/>
              <a:gd name="connsiteX58" fmla="*/ 3819864 w 6884912"/>
              <a:gd name="connsiteY58" fmla="*/ 194605 h 1161397"/>
              <a:gd name="connsiteX59" fmla="*/ 3830398 w 6884912"/>
              <a:gd name="connsiteY59" fmla="*/ 188383 h 1161397"/>
              <a:gd name="connsiteX60" fmla="*/ 3834360 w 6884912"/>
              <a:gd name="connsiteY60" fmla="*/ 188992 h 1161397"/>
              <a:gd name="connsiteX61" fmla="*/ 3843715 w 6884912"/>
              <a:gd name="connsiteY61" fmla="*/ 188752 h 1161397"/>
              <a:gd name="connsiteX62" fmla="*/ 3842609 w 6884912"/>
              <a:gd name="connsiteY62" fmla="*/ 197386 h 1161397"/>
              <a:gd name="connsiteX63" fmla="*/ 3853961 w 6884912"/>
              <a:gd name="connsiteY63" fmla="*/ 213380 h 1161397"/>
              <a:gd name="connsiteX64" fmla="*/ 3907640 w 6884912"/>
              <a:gd name="connsiteY64" fmla="*/ 207568 h 1161397"/>
              <a:gd name="connsiteX65" fmla="*/ 3910449 w 6884912"/>
              <a:gd name="connsiteY65" fmla="*/ 197808 h 1161397"/>
              <a:gd name="connsiteX66" fmla="*/ 3917197 w 6884912"/>
              <a:gd name="connsiteY66" fmla="*/ 196121 h 1161397"/>
              <a:gd name="connsiteX67" fmla="*/ 3922400 w 6884912"/>
              <a:gd name="connsiteY67" fmla="*/ 205056 h 1161397"/>
              <a:gd name="connsiteX68" fmla="*/ 4013061 w 6884912"/>
              <a:gd name="connsiteY68" fmla="*/ 224874 h 1161397"/>
              <a:gd name="connsiteX69" fmla="*/ 4220717 w 6884912"/>
              <a:gd name="connsiteY69" fmla="*/ 192946 h 1161397"/>
              <a:gd name="connsiteX70" fmla="*/ 4228802 w 6884912"/>
              <a:gd name="connsiteY70" fmla="*/ 201468 h 1161397"/>
              <a:gd name="connsiteX71" fmla="*/ 4289361 w 6884912"/>
              <a:gd name="connsiteY71" fmla="*/ 196642 h 1161397"/>
              <a:gd name="connsiteX72" fmla="*/ 4498913 w 6884912"/>
              <a:gd name="connsiteY72" fmla="*/ 118915 h 1161397"/>
              <a:gd name="connsiteX73" fmla="*/ 4617330 w 6884912"/>
              <a:gd name="connsiteY73" fmla="*/ 111163 h 1161397"/>
              <a:gd name="connsiteX74" fmla="*/ 4659778 w 6884912"/>
              <a:gd name="connsiteY74" fmla="*/ 118219 h 1161397"/>
              <a:gd name="connsiteX75" fmla="*/ 4730870 w 6884912"/>
              <a:gd name="connsiteY75" fmla="*/ 129432 h 1161397"/>
              <a:gd name="connsiteX76" fmla="*/ 4844073 w 6884912"/>
              <a:gd name="connsiteY76" fmla="*/ 161768 h 1161397"/>
              <a:gd name="connsiteX77" fmla="*/ 4856454 w 6884912"/>
              <a:gd name="connsiteY77" fmla="*/ 130488 h 1161397"/>
              <a:gd name="connsiteX78" fmla="*/ 4920038 w 6884912"/>
              <a:gd name="connsiteY78" fmla="*/ 140418 h 1161397"/>
              <a:gd name="connsiteX79" fmla="*/ 5016639 w 6884912"/>
              <a:gd name="connsiteY79" fmla="*/ 158905 h 1161397"/>
              <a:gd name="connsiteX80" fmla="*/ 5072009 w 6884912"/>
              <a:gd name="connsiteY80" fmla="*/ 161502 h 1161397"/>
              <a:gd name="connsiteX81" fmla="*/ 5223626 w 6884912"/>
              <a:gd name="connsiteY81" fmla="*/ 177356 h 1161397"/>
              <a:gd name="connsiteX82" fmla="*/ 5375773 w 6884912"/>
              <a:gd name="connsiteY82" fmla="*/ 199913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5960732 w 6884912"/>
              <a:gd name="connsiteY89" fmla="*/ 220708 h 1161397"/>
              <a:gd name="connsiteX90" fmla="*/ 6029542 w 6884912"/>
              <a:gd name="connsiteY90" fmla="*/ 210339 h 1161397"/>
              <a:gd name="connsiteX91" fmla="*/ 6141123 w 6884912"/>
              <a:gd name="connsiteY91" fmla="*/ 159923 h 1161397"/>
              <a:gd name="connsiteX92" fmla="*/ 6290640 w 6884912"/>
              <a:gd name="connsiteY92" fmla="*/ 167441 h 1161397"/>
              <a:gd name="connsiteX93" fmla="*/ 6322806 w 6884912"/>
              <a:gd name="connsiteY93" fmla="*/ 213293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78135 w 6884912"/>
              <a:gd name="connsiteY15" fmla="*/ 698631 h 1161397"/>
              <a:gd name="connsiteX16" fmla="*/ 1178301 w 6884912"/>
              <a:gd name="connsiteY16" fmla="*/ 698094 h 1161397"/>
              <a:gd name="connsiteX17" fmla="*/ 1242716 w 6884912"/>
              <a:gd name="connsiteY17" fmla="*/ 698052 h 1161397"/>
              <a:gd name="connsiteX18" fmla="*/ 1299977 w 6884912"/>
              <a:gd name="connsiteY18" fmla="*/ 639196 h 1161397"/>
              <a:gd name="connsiteX19" fmla="*/ 1326190 w 6884912"/>
              <a:gd name="connsiteY19" fmla="*/ 625955 h 1161397"/>
              <a:gd name="connsiteX20" fmla="*/ 1339600 w 6884912"/>
              <a:gd name="connsiteY20" fmla="*/ 616295 h 1161397"/>
              <a:gd name="connsiteX21" fmla="*/ 1340054 w 6884912"/>
              <a:gd name="connsiteY21" fmla="*/ 614022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26340 w 6884912"/>
              <a:gd name="connsiteY30" fmla="*/ 638496 h 1161397"/>
              <a:gd name="connsiteX31" fmla="*/ 1731986 w 6884912"/>
              <a:gd name="connsiteY31" fmla="*/ 589682 h 1161397"/>
              <a:gd name="connsiteX32" fmla="*/ 1927935 w 6884912"/>
              <a:gd name="connsiteY32" fmla="*/ 628540 h 1161397"/>
              <a:gd name="connsiteX33" fmla="*/ 2039075 w 6884912"/>
              <a:gd name="connsiteY33" fmla="*/ 599964 h 1161397"/>
              <a:gd name="connsiteX34" fmla="*/ 2066980 w 6884912"/>
              <a:gd name="connsiteY34" fmla="*/ 550413 h 1161397"/>
              <a:gd name="connsiteX35" fmla="*/ 2352236 w 6884912"/>
              <a:gd name="connsiteY35" fmla="*/ 519602 h 1161397"/>
              <a:gd name="connsiteX36" fmla="*/ 2420791 w 6884912"/>
              <a:gd name="connsiteY36" fmla="*/ 492826 h 1161397"/>
              <a:gd name="connsiteX37" fmla="*/ 2489932 w 6884912"/>
              <a:gd name="connsiteY37" fmla="*/ 507864 h 1161397"/>
              <a:gd name="connsiteX38" fmla="*/ 2512917 w 6884912"/>
              <a:gd name="connsiteY38" fmla="*/ 489127 h 1161397"/>
              <a:gd name="connsiteX39" fmla="*/ 2516783 w 6884912"/>
              <a:gd name="connsiteY39" fmla="*/ 485473 h 1161397"/>
              <a:gd name="connsiteX40" fmla="*/ 2534360 w 6884912"/>
              <a:gd name="connsiteY40" fmla="*/ 480064 h 1161397"/>
              <a:gd name="connsiteX41" fmla="*/ 2536691 w 6884912"/>
              <a:gd name="connsiteY41" fmla="*/ 467018 h 1161397"/>
              <a:gd name="connsiteX42" fmla="*/ 2561265 w 6884912"/>
              <a:gd name="connsiteY42" fmla="*/ 450623 h 1161397"/>
              <a:gd name="connsiteX43" fmla="*/ 2594349 w 6884912"/>
              <a:gd name="connsiteY43" fmla="*/ 443884 h 1161397"/>
              <a:gd name="connsiteX44" fmla="*/ 2754324 w 6884912"/>
              <a:gd name="connsiteY44" fmla="*/ 424766 h 1161397"/>
              <a:gd name="connsiteX45" fmla="*/ 2848470 w 6884912"/>
              <a:gd name="connsiteY45" fmla="*/ 405966 h 1161397"/>
              <a:gd name="connsiteX46" fmla="*/ 2881772 w 6884912"/>
              <a:gd name="connsiteY46" fmla="*/ 387260 h 1161397"/>
              <a:gd name="connsiteX47" fmla="*/ 2929932 w 6884912"/>
              <a:gd name="connsiteY47" fmla="*/ 368912 h 1161397"/>
              <a:gd name="connsiteX48" fmla="*/ 3013020 w 6884912"/>
              <a:gd name="connsiteY48" fmla="*/ 327578 h 1161397"/>
              <a:gd name="connsiteX49" fmla="*/ 3222191 w 6884912"/>
              <a:gd name="connsiteY49" fmla="*/ 307887 h 1161397"/>
              <a:gd name="connsiteX50" fmla="*/ 3227953 w 6884912"/>
              <a:gd name="connsiteY50" fmla="*/ 297650 h 1161397"/>
              <a:gd name="connsiteX51" fmla="*/ 3510042 w 6884912"/>
              <a:gd name="connsiteY51" fmla="*/ 311820 h 1161397"/>
              <a:gd name="connsiteX52" fmla="*/ 3626773 w 6884912"/>
              <a:gd name="connsiteY52" fmla="*/ 290452 h 1161397"/>
              <a:gd name="connsiteX53" fmla="*/ 3666217 w 6884912"/>
              <a:gd name="connsiteY53" fmla="*/ 273255 h 1161397"/>
              <a:gd name="connsiteX54" fmla="*/ 3732427 w 6884912"/>
              <a:gd name="connsiteY54" fmla="*/ 245039 h 1161397"/>
              <a:gd name="connsiteX55" fmla="*/ 3777022 w 6884912"/>
              <a:gd name="connsiteY55" fmla="*/ 200276 h 1161397"/>
              <a:gd name="connsiteX56" fmla="*/ 3791246 w 6884912"/>
              <a:gd name="connsiteY56" fmla="*/ 189996 h 1161397"/>
              <a:gd name="connsiteX57" fmla="*/ 3819864 w 6884912"/>
              <a:gd name="connsiteY57" fmla="*/ 194605 h 1161397"/>
              <a:gd name="connsiteX58" fmla="*/ 3830398 w 6884912"/>
              <a:gd name="connsiteY58" fmla="*/ 188383 h 1161397"/>
              <a:gd name="connsiteX59" fmla="*/ 3834360 w 6884912"/>
              <a:gd name="connsiteY59" fmla="*/ 188992 h 1161397"/>
              <a:gd name="connsiteX60" fmla="*/ 3843715 w 6884912"/>
              <a:gd name="connsiteY60" fmla="*/ 188752 h 1161397"/>
              <a:gd name="connsiteX61" fmla="*/ 3842609 w 6884912"/>
              <a:gd name="connsiteY61" fmla="*/ 197386 h 1161397"/>
              <a:gd name="connsiteX62" fmla="*/ 3853961 w 6884912"/>
              <a:gd name="connsiteY62" fmla="*/ 213380 h 1161397"/>
              <a:gd name="connsiteX63" fmla="*/ 3907640 w 6884912"/>
              <a:gd name="connsiteY63" fmla="*/ 207568 h 1161397"/>
              <a:gd name="connsiteX64" fmla="*/ 3910449 w 6884912"/>
              <a:gd name="connsiteY64" fmla="*/ 197808 h 1161397"/>
              <a:gd name="connsiteX65" fmla="*/ 3917197 w 6884912"/>
              <a:gd name="connsiteY65" fmla="*/ 196121 h 1161397"/>
              <a:gd name="connsiteX66" fmla="*/ 3922400 w 6884912"/>
              <a:gd name="connsiteY66" fmla="*/ 205056 h 1161397"/>
              <a:gd name="connsiteX67" fmla="*/ 4013061 w 6884912"/>
              <a:gd name="connsiteY67" fmla="*/ 224874 h 1161397"/>
              <a:gd name="connsiteX68" fmla="*/ 4220717 w 6884912"/>
              <a:gd name="connsiteY68" fmla="*/ 192946 h 1161397"/>
              <a:gd name="connsiteX69" fmla="*/ 4228802 w 6884912"/>
              <a:gd name="connsiteY69" fmla="*/ 201468 h 1161397"/>
              <a:gd name="connsiteX70" fmla="*/ 4289361 w 6884912"/>
              <a:gd name="connsiteY70" fmla="*/ 196642 h 1161397"/>
              <a:gd name="connsiteX71" fmla="*/ 4498913 w 6884912"/>
              <a:gd name="connsiteY71" fmla="*/ 118915 h 1161397"/>
              <a:gd name="connsiteX72" fmla="*/ 4617330 w 6884912"/>
              <a:gd name="connsiteY72" fmla="*/ 111163 h 1161397"/>
              <a:gd name="connsiteX73" fmla="*/ 4659778 w 6884912"/>
              <a:gd name="connsiteY73" fmla="*/ 118219 h 1161397"/>
              <a:gd name="connsiteX74" fmla="*/ 4730870 w 6884912"/>
              <a:gd name="connsiteY74" fmla="*/ 129432 h 1161397"/>
              <a:gd name="connsiteX75" fmla="*/ 4844073 w 6884912"/>
              <a:gd name="connsiteY75" fmla="*/ 161768 h 1161397"/>
              <a:gd name="connsiteX76" fmla="*/ 4856454 w 6884912"/>
              <a:gd name="connsiteY76" fmla="*/ 130488 h 1161397"/>
              <a:gd name="connsiteX77" fmla="*/ 4920038 w 6884912"/>
              <a:gd name="connsiteY77" fmla="*/ 140418 h 1161397"/>
              <a:gd name="connsiteX78" fmla="*/ 5016639 w 6884912"/>
              <a:gd name="connsiteY78" fmla="*/ 158905 h 1161397"/>
              <a:gd name="connsiteX79" fmla="*/ 5072009 w 6884912"/>
              <a:gd name="connsiteY79" fmla="*/ 161502 h 1161397"/>
              <a:gd name="connsiteX80" fmla="*/ 5223626 w 6884912"/>
              <a:gd name="connsiteY80" fmla="*/ 177356 h 1161397"/>
              <a:gd name="connsiteX81" fmla="*/ 5375773 w 6884912"/>
              <a:gd name="connsiteY81" fmla="*/ 199913 h 1161397"/>
              <a:gd name="connsiteX82" fmla="*/ 5467502 w 6884912"/>
              <a:gd name="connsiteY82" fmla="*/ 250963 h 1161397"/>
              <a:gd name="connsiteX83" fmla="*/ 5592395 w 6884912"/>
              <a:gd name="connsiteY83" fmla="*/ 265434 h 1161397"/>
              <a:gd name="connsiteX84" fmla="*/ 5613532 w 6884912"/>
              <a:gd name="connsiteY84" fmla="*/ 273379 h 1161397"/>
              <a:gd name="connsiteX85" fmla="*/ 5642173 w 6884912"/>
              <a:gd name="connsiteY85" fmla="*/ 266904 h 1161397"/>
              <a:gd name="connsiteX86" fmla="*/ 5756910 w 6884912"/>
              <a:gd name="connsiteY86" fmla="*/ 239211 h 1161397"/>
              <a:gd name="connsiteX87" fmla="*/ 5846667 w 6884912"/>
              <a:gd name="connsiteY87" fmla="*/ 201786 h 1161397"/>
              <a:gd name="connsiteX88" fmla="*/ 5960732 w 6884912"/>
              <a:gd name="connsiteY88" fmla="*/ 220708 h 1161397"/>
              <a:gd name="connsiteX89" fmla="*/ 6029542 w 6884912"/>
              <a:gd name="connsiteY89" fmla="*/ 210339 h 1161397"/>
              <a:gd name="connsiteX90" fmla="*/ 6141123 w 6884912"/>
              <a:gd name="connsiteY90" fmla="*/ 159923 h 1161397"/>
              <a:gd name="connsiteX91" fmla="*/ 6290640 w 6884912"/>
              <a:gd name="connsiteY91" fmla="*/ 167441 h 1161397"/>
              <a:gd name="connsiteX92" fmla="*/ 6322806 w 6884912"/>
              <a:gd name="connsiteY92" fmla="*/ 213293 h 1161397"/>
              <a:gd name="connsiteX93" fmla="*/ 6380420 w 6884912"/>
              <a:gd name="connsiteY93" fmla="*/ 173195 h 1161397"/>
              <a:gd name="connsiteX94" fmla="*/ 6507891 w 6884912"/>
              <a:gd name="connsiteY94" fmla="*/ 118474 h 1161397"/>
              <a:gd name="connsiteX95" fmla="*/ 6571807 w 6884912"/>
              <a:gd name="connsiteY95" fmla="*/ 98636 h 1161397"/>
              <a:gd name="connsiteX96" fmla="*/ 6671880 w 6884912"/>
              <a:gd name="connsiteY96" fmla="*/ 82931 h 1161397"/>
              <a:gd name="connsiteX97" fmla="*/ 6702266 w 6884912"/>
              <a:gd name="connsiteY97" fmla="*/ 75470 h 1161397"/>
              <a:gd name="connsiteX98" fmla="*/ 6845802 w 6884912"/>
              <a:gd name="connsiteY98" fmla="*/ 24496 h 1161397"/>
              <a:gd name="connsiteX99" fmla="*/ 6884912 w 6884912"/>
              <a:gd name="connsiteY9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78135 w 6884912"/>
              <a:gd name="connsiteY15" fmla="*/ 698631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207847 w 6884912"/>
              <a:gd name="connsiteY15" fmla="*/ 689087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7166 w 6884912"/>
              <a:gd name="connsiteY14" fmla="*/ 744338 h 1161397"/>
              <a:gd name="connsiteX15" fmla="*/ 1207847 w 6884912"/>
              <a:gd name="connsiteY15" fmla="*/ 689087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088181"/>
                  <a:pt x="115388" y="1111320"/>
                </a:cubicBezTo>
                <a:cubicBezTo>
                  <a:pt x="146435" y="1096221"/>
                  <a:pt x="156823" y="1079485"/>
                  <a:pt x="213420" y="1056868"/>
                </a:cubicBezTo>
                <a:cubicBezTo>
                  <a:pt x="288217" y="1040787"/>
                  <a:pt x="383333" y="1044881"/>
                  <a:pt x="454970" y="1023343"/>
                </a:cubicBezTo>
                <a:cubicBezTo>
                  <a:pt x="440966" y="999969"/>
                  <a:pt x="571419" y="1006841"/>
                  <a:pt x="548162" y="984908"/>
                </a:cubicBezTo>
                <a:cubicBezTo>
                  <a:pt x="561321" y="956563"/>
                  <a:pt x="637415" y="1010272"/>
                  <a:pt x="651408" y="984938"/>
                </a:cubicBezTo>
                <a:cubicBezTo>
                  <a:pt x="671652" y="980952"/>
                  <a:pt x="698726" y="950833"/>
                  <a:pt x="723108" y="941904"/>
                </a:cubicBezTo>
                <a:cubicBezTo>
                  <a:pt x="760262" y="946949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6251" y="768649"/>
                  <a:pt x="1137166" y="744338"/>
                </a:cubicBezTo>
                <a:lnTo>
                  <a:pt x="1207847" y="689087"/>
                </a:lnTo>
                <a:cubicBezTo>
                  <a:pt x="1226429" y="687736"/>
                  <a:pt x="1222409" y="707958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39751" y="615537"/>
                  <a:pt x="1339903" y="614780"/>
                  <a:pt x="1340054" y="614022"/>
                </a:cubicBez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61730" y="317407"/>
                  <a:pt x="3186369" y="312875"/>
                  <a:pt x="3222191" y="307887"/>
                </a:cubicBezTo>
                <a:cubicBezTo>
                  <a:pt x="3223593" y="304249"/>
                  <a:pt x="3179978" y="296995"/>
                  <a:pt x="3227953" y="297650"/>
                </a:cubicBezTo>
                <a:cubicBezTo>
                  <a:pt x="3275928" y="298306"/>
                  <a:pt x="3443572" y="313020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62781" y="222856"/>
                  <a:pt x="4184760" y="196847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61586" y="136690"/>
                  <a:pt x="4823142" y="161592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7769" y="214252"/>
                  <a:pt x="6349573" y="188998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0A6683-4A74-3F44-CA40-40D99F7608E9}"/>
              </a:ext>
            </a:extLst>
          </p:cNvPr>
          <p:cNvSpPr txBox="1">
            <a:spLocks/>
          </p:cNvSpPr>
          <p:nvPr/>
        </p:nvSpPr>
        <p:spPr>
          <a:xfrm>
            <a:off x="5866817" y="2269131"/>
            <a:ext cx="5816362" cy="39085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Higher impact of buses on road safety in other Chilean cities</a:t>
            </a:r>
          </a:p>
          <a:p>
            <a:endParaRPr lang="en-US" sz="2600" dirty="0"/>
          </a:p>
          <a:p>
            <a:r>
              <a:rPr lang="en-US" sz="2600" dirty="0"/>
              <a:t>No reduction of fatalities involving buses in </a:t>
            </a:r>
            <a:r>
              <a:rPr lang="en-US" sz="2600" dirty="0">
                <a:effectLst/>
              </a:rPr>
              <a:t>Greater Valparaíso between 2002-2011 and 2012-2021 </a:t>
            </a:r>
          </a:p>
          <a:p>
            <a:endParaRPr lang="en-US" sz="2600" dirty="0"/>
          </a:p>
          <a:p>
            <a:r>
              <a:rPr lang="en-US" sz="2600" dirty="0">
                <a:effectLst/>
              </a:rPr>
              <a:t>Similar rate in those cities than in Santiago before Transantiago </a:t>
            </a:r>
          </a:p>
          <a:p>
            <a:endParaRPr lang="en-US" sz="2600" dirty="0"/>
          </a:p>
          <a:p>
            <a:r>
              <a:rPr lang="en-US" sz="2600" dirty="0"/>
              <a:t>Partly answers specific goal 8</a:t>
            </a:r>
            <a:endParaRPr lang="en-US" sz="2600" dirty="0">
              <a:effectLst/>
            </a:endParaRPr>
          </a:p>
          <a:p>
            <a:endParaRPr lang="en-US" sz="2000" dirty="0"/>
          </a:p>
          <a:p>
            <a:endParaRPr lang="en-US" sz="2000" dirty="0">
              <a:effectLst/>
            </a:endParaRPr>
          </a:p>
          <a:p>
            <a:endParaRPr lang="en-US" sz="2000" dirty="0"/>
          </a:p>
          <a:p>
            <a:endParaRPr lang="en-US" sz="20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57995C1-B483-D5C1-4FEB-D6FAFC79B45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4356" y="273240"/>
          <a:ext cx="5058106" cy="6311519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469896">
                  <a:extLst>
                    <a:ext uri="{9D8B030D-6E8A-4147-A177-3AD203B41FA5}">
                      <a16:colId xmlns:a16="http://schemas.microsoft.com/office/drawing/2014/main" val="525537860"/>
                    </a:ext>
                  </a:extLst>
                </a:gridCol>
                <a:gridCol w="738279">
                  <a:extLst>
                    <a:ext uri="{9D8B030D-6E8A-4147-A177-3AD203B41FA5}">
                      <a16:colId xmlns:a16="http://schemas.microsoft.com/office/drawing/2014/main" val="3754974225"/>
                    </a:ext>
                  </a:extLst>
                </a:gridCol>
                <a:gridCol w="1019507">
                  <a:extLst>
                    <a:ext uri="{9D8B030D-6E8A-4147-A177-3AD203B41FA5}">
                      <a16:colId xmlns:a16="http://schemas.microsoft.com/office/drawing/2014/main" val="3270607402"/>
                    </a:ext>
                  </a:extLst>
                </a:gridCol>
                <a:gridCol w="830424">
                  <a:extLst>
                    <a:ext uri="{9D8B030D-6E8A-4147-A177-3AD203B41FA5}">
                      <a16:colId xmlns:a16="http://schemas.microsoft.com/office/drawing/2014/main" val="181661405"/>
                    </a:ext>
                  </a:extLst>
                </a:gridCol>
              </a:tblGrid>
              <a:tr h="3369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 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Santiago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Greater Concepción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Greater Valparaíso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3374346452"/>
                  </a:ext>
                </a:extLst>
              </a:tr>
              <a:tr h="1819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Population (inhabitants)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6,782,636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1,011,161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1,009,370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1275177981"/>
                  </a:ext>
                </a:extLst>
              </a:tr>
              <a:tr h="3369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Pedestrian fatalities involving a public transport bus 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135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36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33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1668756411"/>
                  </a:ext>
                </a:extLst>
              </a:tr>
              <a:tr h="1819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Pedestrian fatalities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515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117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85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785297047"/>
                  </a:ext>
                </a:extLst>
              </a:tr>
              <a:tr h="3369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Proportion of pedestrian fatalities involving a public transport bus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26.2%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30.8%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38.8%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3133215846"/>
                  </a:ext>
                </a:extLst>
              </a:tr>
              <a:tr h="4919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Rate of pedestrian fatalities involving a public transport bus (rate for 1 million inhabitant)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19.9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35.6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32.7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2566940986"/>
                  </a:ext>
                </a:extLst>
              </a:tr>
              <a:tr h="3369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Rate of pedestrian fatalities (rate for 1 million inhabitant)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75.9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115.7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84.2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413508788"/>
                  </a:ext>
                </a:extLst>
              </a:tr>
              <a:tr h="3369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Cyclist fatalities involving a public transport bus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28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4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3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2686381222"/>
                  </a:ext>
                </a:extLst>
              </a:tr>
              <a:tr h="1819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Cyclist fatalities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104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8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4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1651095087"/>
                  </a:ext>
                </a:extLst>
              </a:tr>
              <a:tr h="3369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Proportion of traffic fatalities involving a public transport bus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26.9%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50.0%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75.0%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1249653919"/>
                  </a:ext>
                </a:extLst>
              </a:tr>
              <a:tr h="3369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Rate of cyclist fatalities involving a public transport bus (rate for 1 million inhabitant)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4.1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4.0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3.0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4228490218"/>
                  </a:ext>
                </a:extLst>
              </a:tr>
              <a:tr h="3369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Rate of cyclist fatalities (rate for 1 million inhabitant)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15.3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7.9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4.0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3239421827"/>
                  </a:ext>
                </a:extLst>
              </a:tr>
              <a:tr h="3369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Traffic fatalities involving a public transport bus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242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55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46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3300540452"/>
                  </a:ext>
                </a:extLst>
              </a:tr>
              <a:tr h="1819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Total fatalities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1243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218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182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1721063683"/>
                  </a:ext>
                </a:extLst>
              </a:tr>
              <a:tr h="3369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Proportion of traffic fatalities involving a public transport bus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19.5%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25.2%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25.3%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1263537630"/>
                  </a:ext>
                </a:extLst>
              </a:tr>
              <a:tr h="3369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Rate of traffic fatalities involving a public transport bus (rate for 1 million inhabitant)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35.7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54.4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45.6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1810196439"/>
                  </a:ext>
                </a:extLst>
              </a:tr>
              <a:tr h="3369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Rate of traffic fatalities (rate for 1 million inhabitant)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183.3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215.6</a:t>
                      </a:r>
                      <a:endParaRPr lang="en-GB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180.3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01" marR="57401" marT="0" marB="0" anchor="b"/>
                </a:tc>
                <a:extLst>
                  <a:ext uri="{0D108BD9-81ED-4DB2-BD59-A6C34878D82A}">
                    <a16:rowId xmlns:a16="http://schemas.microsoft.com/office/drawing/2014/main" val="1069478114"/>
                  </a:ext>
                </a:extLst>
              </a:tr>
            </a:tbl>
          </a:graphicData>
        </a:graphic>
      </p:graphicFrame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FEB668CE-2CF2-6B90-7146-BF55041DF3E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43</a:t>
            </a:fld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912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1"/>
            <a:ext cx="12191990" cy="16886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63046A-A35E-23A8-6300-798E012F1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Comparison with </a:t>
            </a:r>
            <a:r>
              <a:rPr lang="en-US" sz="4000" dirty="0">
                <a:solidFill>
                  <a:schemeClr val="bg1"/>
                </a:solidFill>
              </a:rPr>
              <a:t>Greater London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215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7">
            <a:extLst>
              <a:ext uri="{FF2B5EF4-FFF2-40B4-BE49-F238E27FC236}">
                <a16:creationId xmlns:a16="http://schemas.microsoft.com/office/drawing/2014/main" id="{5FCDE7F3-6E10-1908-84A7-DE648CA2E9B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44</a:t>
            </a:fld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63D22C0-2F59-5478-B982-1E940F7716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783758"/>
              </p:ext>
            </p:extLst>
          </p:nvPr>
        </p:nvGraphicFramePr>
        <p:xfrm>
          <a:off x="845196" y="2175656"/>
          <a:ext cx="4029076" cy="394465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168096">
                  <a:extLst>
                    <a:ext uri="{9D8B030D-6E8A-4147-A177-3AD203B41FA5}">
                      <a16:colId xmlns:a16="http://schemas.microsoft.com/office/drawing/2014/main" val="3963188028"/>
                    </a:ext>
                  </a:extLst>
                </a:gridCol>
                <a:gridCol w="930490">
                  <a:extLst>
                    <a:ext uri="{9D8B030D-6E8A-4147-A177-3AD203B41FA5}">
                      <a16:colId xmlns:a16="http://schemas.microsoft.com/office/drawing/2014/main" val="3418885702"/>
                    </a:ext>
                  </a:extLst>
                </a:gridCol>
                <a:gridCol w="930490">
                  <a:extLst>
                    <a:ext uri="{9D8B030D-6E8A-4147-A177-3AD203B41FA5}">
                      <a16:colId xmlns:a16="http://schemas.microsoft.com/office/drawing/2014/main" val="2564031157"/>
                    </a:ext>
                  </a:extLst>
                </a:gridCol>
              </a:tblGrid>
              <a:tr h="4183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 </a:t>
                      </a:r>
                      <a:endParaRPr lang="en-GB" sz="13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Santiago</a:t>
                      </a:r>
                      <a:endParaRPr lang="en-GB" sz="13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Greater London</a:t>
                      </a:r>
                      <a:endParaRPr lang="en-GB" sz="13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extLst>
                  <a:ext uri="{0D108BD9-81ED-4DB2-BD59-A6C34878D82A}">
                    <a16:rowId xmlns:a16="http://schemas.microsoft.com/office/drawing/2014/main" val="3782363761"/>
                  </a:ext>
                </a:extLst>
              </a:tr>
              <a:tr h="2190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Population</a:t>
                      </a:r>
                      <a:endParaRPr lang="en-GB" sz="13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6,782,636</a:t>
                      </a:r>
                      <a:endParaRPr lang="en-GB" sz="13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8,797,000</a:t>
                      </a:r>
                      <a:endParaRPr lang="en-GB" sz="13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extLst>
                  <a:ext uri="{0D108BD9-81ED-4DB2-BD59-A6C34878D82A}">
                    <a16:rowId xmlns:a16="http://schemas.microsoft.com/office/drawing/2014/main" val="1510305217"/>
                  </a:ext>
                </a:extLst>
              </a:tr>
              <a:tr h="4183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Traffic fatalities involving a bus from public transport</a:t>
                      </a:r>
                      <a:endParaRPr lang="en-GB" sz="13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242</a:t>
                      </a:r>
                      <a:endParaRPr lang="en-GB" sz="13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42</a:t>
                      </a:r>
                      <a:endParaRPr lang="en-GB" sz="13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extLst>
                  <a:ext uri="{0D108BD9-81ED-4DB2-BD59-A6C34878D82A}">
                    <a16:rowId xmlns:a16="http://schemas.microsoft.com/office/drawing/2014/main" val="2828025283"/>
                  </a:ext>
                </a:extLst>
              </a:tr>
              <a:tr h="2190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Total fatalities</a:t>
                      </a:r>
                      <a:endParaRPr lang="en-GB" sz="13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1243</a:t>
                      </a:r>
                      <a:endParaRPr lang="en-GB" sz="13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539</a:t>
                      </a:r>
                      <a:endParaRPr lang="en-GB" sz="13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extLst>
                  <a:ext uri="{0D108BD9-81ED-4DB2-BD59-A6C34878D82A}">
                    <a16:rowId xmlns:a16="http://schemas.microsoft.com/office/drawing/2014/main" val="720140811"/>
                  </a:ext>
                </a:extLst>
              </a:tr>
              <a:tr h="6176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Proportion of traffic fatalities involving a bus from public transport</a:t>
                      </a:r>
                      <a:endParaRPr lang="en-GB" sz="13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19.5%</a:t>
                      </a:r>
                      <a:endParaRPr lang="en-GB" sz="13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7.8%</a:t>
                      </a:r>
                      <a:endParaRPr lang="en-GB" sz="13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extLst>
                  <a:ext uri="{0D108BD9-81ED-4DB2-BD59-A6C34878D82A}">
                    <a16:rowId xmlns:a16="http://schemas.microsoft.com/office/drawing/2014/main" val="2174195297"/>
                  </a:ext>
                </a:extLst>
              </a:tr>
              <a:tr h="816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Rate of traffic fatalities involving a bus from public transport (rate for 1 million inhabitant)</a:t>
                      </a:r>
                      <a:endParaRPr lang="en-GB" sz="13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35.7</a:t>
                      </a:r>
                      <a:endParaRPr lang="en-GB" sz="13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4.8</a:t>
                      </a:r>
                      <a:endParaRPr lang="en-GB" sz="13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extLst>
                  <a:ext uri="{0D108BD9-81ED-4DB2-BD59-A6C34878D82A}">
                    <a16:rowId xmlns:a16="http://schemas.microsoft.com/office/drawing/2014/main" val="3432752"/>
                  </a:ext>
                </a:extLst>
              </a:tr>
              <a:tr h="816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Rate of traffic fatalities not involving a bus from public transport (rate for 1 million inhabitant)</a:t>
                      </a:r>
                      <a:endParaRPr lang="en-GB" sz="13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147.6</a:t>
                      </a:r>
                      <a:endParaRPr lang="en-GB" sz="13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56.5</a:t>
                      </a:r>
                      <a:endParaRPr lang="en-GB" sz="13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extLst>
                  <a:ext uri="{0D108BD9-81ED-4DB2-BD59-A6C34878D82A}">
                    <a16:rowId xmlns:a16="http://schemas.microsoft.com/office/drawing/2014/main" val="787301907"/>
                  </a:ext>
                </a:extLst>
              </a:tr>
              <a:tr h="4183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Rate of traffic fatalities (rate for 1 million inhabitant)</a:t>
                      </a:r>
                      <a:endParaRPr lang="en-GB" sz="13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>
                          <a:effectLst/>
                        </a:rPr>
                        <a:t>183.3</a:t>
                      </a:r>
                      <a:endParaRPr lang="en-GB" sz="13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200" kern="100" dirty="0">
                          <a:effectLst/>
                        </a:rPr>
                        <a:t>61.3</a:t>
                      </a:r>
                      <a:endParaRPr lang="en-GB" sz="13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853" marR="73853" marT="0" marB="0" anchor="b"/>
                </a:tc>
                <a:extLst>
                  <a:ext uri="{0D108BD9-81ED-4DB2-BD59-A6C34878D82A}">
                    <a16:rowId xmlns:a16="http://schemas.microsoft.com/office/drawing/2014/main" val="176593583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C55843A-F461-EEC3-E710-CCD37AABDCE4}"/>
              </a:ext>
            </a:extLst>
          </p:cNvPr>
          <p:cNvSpPr txBox="1"/>
          <p:nvPr/>
        </p:nvSpPr>
        <p:spPr>
          <a:xfrm>
            <a:off x="5418753" y="2486522"/>
            <a:ext cx="609755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rate of traffic fatalities in Greater London is 3 times lower than in Santiago</a:t>
            </a:r>
          </a:p>
          <a:p>
            <a:endParaRPr lang="en-GB" sz="2400" kern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7.5 lower for traffic fatalities involving public transport buses</a:t>
            </a:r>
          </a:p>
          <a:p>
            <a:endParaRPr lang="en-GB" sz="2400" kern="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Partly answers specific goal 8</a:t>
            </a:r>
            <a:endParaRPr lang="en-GB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3023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EBF56-9B4E-085A-319F-0EA0B5006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Road Safety Management</a:t>
            </a:r>
            <a:endParaRPr lang="en-GB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E34ED05A-C2C5-1C79-715E-A4F83EBDF22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52020" y="1765333"/>
          <a:ext cx="7687960" cy="346629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5160705">
                  <a:extLst>
                    <a:ext uri="{9D8B030D-6E8A-4147-A177-3AD203B41FA5}">
                      <a16:colId xmlns:a16="http://schemas.microsoft.com/office/drawing/2014/main" val="1814075189"/>
                    </a:ext>
                  </a:extLst>
                </a:gridCol>
                <a:gridCol w="2527255">
                  <a:extLst>
                    <a:ext uri="{9D8B030D-6E8A-4147-A177-3AD203B41FA5}">
                      <a16:colId xmlns:a16="http://schemas.microsoft.com/office/drawing/2014/main" val="325879749"/>
                    </a:ext>
                  </a:extLst>
                </a:gridCol>
              </a:tblGrid>
              <a:tr h="11623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Measure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Possible involved stakeholders in Santiago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0274716"/>
                  </a:ext>
                </a:extLst>
              </a:tr>
              <a:tr h="693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Coordinate the road safety work of operators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DTPM, bus operators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5210701"/>
                  </a:ext>
                </a:extLst>
              </a:tr>
              <a:tr h="458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Set realistic and long-term targets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DTPM, CONASET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6047841"/>
                  </a:ext>
                </a:extLst>
              </a:tr>
              <a:tr h="458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</a:rPr>
                        <a:t>Promote traffic safety management initiatives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DTPM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3956724"/>
                  </a:ext>
                </a:extLst>
              </a:tr>
              <a:tr h="693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Crease a safe network structure and bus routes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DTPM, bus operators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0158157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3B3C0E-75A0-6173-F0A1-618B10B1A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3387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EBF56-9B4E-085A-319F-0EA0B5006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Safe speed</a:t>
            </a:r>
            <a:endParaRPr lang="en-GB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E34ED05A-C2C5-1C79-715E-A4F83EBDF22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52020" y="1838130"/>
          <a:ext cx="7687960" cy="415703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5160705">
                  <a:extLst>
                    <a:ext uri="{9D8B030D-6E8A-4147-A177-3AD203B41FA5}">
                      <a16:colId xmlns:a16="http://schemas.microsoft.com/office/drawing/2014/main" val="1814075189"/>
                    </a:ext>
                  </a:extLst>
                </a:gridCol>
                <a:gridCol w="2527255">
                  <a:extLst>
                    <a:ext uri="{9D8B030D-6E8A-4147-A177-3AD203B41FA5}">
                      <a16:colId xmlns:a16="http://schemas.microsoft.com/office/drawing/2014/main" val="325879749"/>
                    </a:ext>
                  </a:extLst>
                </a:gridCol>
              </a:tblGrid>
              <a:tr h="11548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Measure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Possible involved stakeholders in Santiago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0274716"/>
                  </a:ext>
                </a:extLst>
              </a:tr>
              <a:tr h="693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Create a speeding monitoring system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DTPM, bus operators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5210701"/>
                  </a:ext>
                </a:extLst>
              </a:tr>
              <a:tr h="458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Implement a geofencing system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DTPM, bus operators, bus suppliers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6047841"/>
                  </a:ext>
                </a:extLst>
              </a:tr>
              <a:tr h="458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Intelligent Speed Assistance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DTPM, bus operators, bus suppliers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3956724"/>
                  </a:ext>
                </a:extLst>
              </a:tr>
              <a:tr h="693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Reduce speed limits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Transport Ministry, Regional Government, DTPM, CONASET, municipalities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0158157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86C691-088D-8E12-41E3-5862417EE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186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EBF56-9B4E-085A-319F-0EA0B5006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Safe Vehicles</a:t>
            </a:r>
            <a:endParaRPr lang="en-GB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E34ED05A-C2C5-1C79-715E-A4F83EBDF22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52020" y="1838130"/>
          <a:ext cx="7687960" cy="4760742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5160705">
                  <a:extLst>
                    <a:ext uri="{9D8B030D-6E8A-4147-A177-3AD203B41FA5}">
                      <a16:colId xmlns:a16="http://schemas.microsoft.com/office/drawing/2014/main" val="1814075189"/>
                    </a:ext>
                  </a:extLst>
                </a:gridCol>
                <a:gridCol w="2527255">
                  <a:extLst>
                    <a:ext uri="{9D8B030D-6E8A-4147-A177-3AD203B41FA5}">
                      <a16:colId xmlns:a16="http://schemas.microsoft.com/office/drawing/2014/main" val="325879749"/>
                    </a:ext>
                  </a:extLst>
                </a:gridCol>
              </a:tblGrid>
              <a:tr h="8397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Measure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Possible involved stakeholders in Santiago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0274716"/>
                  </a:ext>
                </a:extLst>
              </a:tr>
              <a:tr h="693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Improve vision standards for buses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DTPM, bus operators, bus suppliers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5210701"/>
                  </a:ext>
                </a:extLst>
              </a:tr>
              <a:tr h="458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Implement system for the detection of pedestrians and cyclists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DTPM, bus operators, bus suppliers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6047841"/>
                  </a:ext>
                </a:extLst>
              </a:tr>
              <a:tr h="458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Implement Advanced Emergency Braking system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DTPM, bus operators, bus suppliers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3956724"/>
                  </a:ext>
                </a:extLst>
              </a:tr>
              <a:tr h="693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Improve Vulnerable Road User (VRU) Frontal Crashworthiness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DTPM, bus operators, bus suppliers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0158157"/>
                  </a:ext>
                </a:extLst>
              </a:tr>
              <a:tr h="693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Make bus interior occupant friendly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DTPM, bus operators, bus suppliers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6071807"/>
                  </a:ext>
                </a:extLst>
              </a:tr>
              <a:tr h="693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Implement driver distraction warning systems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DTPM, bus operators, bus suppliers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7628357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FC3C70-CEFB-A344-D76C-C0D98D626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8881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EBF56-9B4E-085A-319F-0EA0B5006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Safe road user behaviours</a:t>
            </a:r>
            <a:endParaRPr lang="en-GB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E34ED05A-C2C5-1C79-715E-A4F83EBDF22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52020" y="1838130"/>
          <a:ext cx="7687960" cy="3458807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5160705">
                  <a:extLst>
                    <a:ext uri="{9D8B030D-6E8A-4147-A177-3AD203B41FA5}">
                      <a16:colId xmlns:a16="http://schemas.microsoft.com/office/drawing/2014/main" val="1814075189"/>
                    </a:ext>
                  </a:extLst>
                </a:gridCol>
                <a:gridCol w="2527255">
                  <a:extLst>
                    <a:ext uri="{9D8B030D-6E8A-4147-A177-3AD203B41FA5}">
                      <a16:colId xmlns:a16="http://schemas.microsoft.com/office/drawing/2014/main" val="325879749"/>
                    </a:ext>
                  </a:extLst>
                </a:gridCol>
              </a:tblGrid>
              <a:tr h="11548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Measure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Possible involved stakeholders in Santiago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0274716"/>
                  </a:ext>
                </a:extLst>
              </a:tr>
              <a:tr h="693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Create a driver monitoring system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DTPM, bus operators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5210701"/>
                  </a:ext>
                </a:extLst>
              </a:tr>
              <a:tr h="458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Provide driver training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DTPM, bus operators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6047841"/>
                  </a:ext>
                </a:extLst>
              </a:tr>
              <a:tr h="458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Reduce driver stress and promote a safety culture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DTPM, bus operators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3956724"/>
                  </a:ext>
                </a:extLst>
              </a:tr>
              <a:tr h="693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Promote women drivers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DTPM, bus operators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0158157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855D97-DD79-8791-D618-FB1BA6712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469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EBF56-9B4E-085A-319F-0EA0B5006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Safe roads for all</a:t>
            </a:r>
            <a:endParaRPr lang="en-GB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E34ED05A-C2C5-1C79-715E-A4F83EBDF22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52020" y="1838130"/>
          <a:ext cx="7687960" cy="3679989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5160705">
                  <a:extLst>
                    <a:ext uri="{9D8B030D-6E8A-4147-A177-3AD203B41FA5}">
                      <a16:colId xmlns:a16="http://schemas.microsoft.com/office/drawing/2014/main" val="1814075189"/>
                    </a:ext>
                  </a:extLst>
                </a:gridCol>
                <a:gridCol w="2527255">
                  <a:extLst>
                    <a:ext uri="{9D8B030D-6E8A-4147-A177-3AD203B41FA5}">
                      <a16:colId xmlns:a16="http://schemas.microsoft.com/office/drawing/2014/main" val="325879749"/>
                    </a:ext>
                  </a:extLst>
                </a:gridCol>
              </a:tblGrid>
              <a:tr h="11548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Measure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Possible involved stakeholders in Santiago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0274716"/>
                  </a:ext>
                </a:extLst>
              </a:tr>
              <a:tr h="693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Separate buses from other road users: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Create dedicated bus infrastructure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Create dedicated bicycle/pedestrian facilities with conflict-free traffic intersections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Transport Ministry, Regional Government, DTPM, CONASET, municipalities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5210701"/>
                  </a:ext>
                </a:extLst>
              </a:tr>
              <a:tr h="4352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Provide safe access to public transport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Transport Ministry, Regional Government, DTPM, CONASET, municipalities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6047841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CC0FB-9620-625E-D602-240ABDD73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712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B5406D-716E-041E-1CE6-51FC3A5DB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223" y="474906"/>
            <a:ext cx="4518134" cy="21274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Risk of public transport buses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51B926-383F-C005-6CF0-2D4114B7A4A1}"/>
              </a:ext>
            </a:extLst>
          </p:cNvPr>
          <p:cNvSpPr txBox="1"/>
          <p:nvPr/>
        </p:nvSpPr>
        <p:spPr>
          <a:xfrm>
            <a:off x="665222" y="2777879"/>
            <a:ext cx="4877161" cy="2615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1737" indent="-228600">
              <a:lnSpc>
                <a:spcPct val="90000"/>
              </a:lnSpc>
              <a:spcBef>
                <a:spcPts val="530"/>
              </a:spcBef>
            </a:pPr>
            <a:endParaRPr lang="en-US" sz="1700" dirty="0">
              <a:solidFill>
                <a:schemeClr val="bg1"/>
              </a:solidFill>
            </a:endParaRPr>
          </a:p>
        </p:txBody>
      </p:sp>
      <p:pic>
        <p:nvPicPr>
          <p:cNvPr id="5" name="Picture 4" descr="A bus driving on a road&#10;&#10;Description automatically generated">
            <a:extLst>
              <a:ext uri="{FF2B5EF4-FFF2-40B4-BE49-F238E27FC236}">
                <a16:creationId xmlns:a16="http://schemas.microsoft.com/office/drawing/2014/main" id="{BF25FDFD-7F01-C49D-9BC0-F8FCC32C0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7" r="18113" b="3"/>
          <a:stretch/>
        </p:blipFill>
        <p:spPr>
          <a:xfrm>
            <a:off x="8999830" y="-30416"/>
            <a:ext cx="3184061" cy="30895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C0468A-F209-BCE4-C90C-7BF064C319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86" r="23449" b="-1"/>
          <a:stretch/>
        </p:blipFill>
        <p:spPr>
          <a:xfrm>
            <a:off x="5840097" y="-12534"/>
            <a:ext cx="3184061" cy="3089543"/>
          </a:xfrm>
          <a:prstGeom prst="rect">
            <a:avLst/>
          </a:prstGeom>
        </p:spPr>
      </p:pic>
      <p:pic>
        <p:nvPicPr>
          <p:cNvPr id="7" name="Google Shape;88;p17">
            <a:extLst>
              <a:ext uri="{FF2B5EF4-FFF2-40B4-BE49-F238E27FC236}">
                <a16:creationId xmlns:a16="http://schemas.microsoft.com/office/drawing/2014/main" id="{D9E1D6EB-681D-BD7A-EF5C-DBD2C6E14462}"/>
              </a:ext>
            </a:extLst>
          </p:cNvPr>
          <p:cNvPicPr preferRelativeResize="0"/>
          <p:nvPr/>
        </p:nvPicPr>
        <p:blipFill rotWithShape="1">
          <a:blip r:embed="rId5"/>
          <a:srcRect l="21667" r="16865"/>
          <a:stretch/>
        </p:blipFill>
        <p:spPr>
          <a:xfrm>
            <a:off x="5823888" y="3089540"/>
            <a:ext cx="3184059" cy="3768460"/>
          </a:xfrm>
          <a:prstGeom prst="rect">
            <a:avLst/>
          </a:prstGeom>
          <a:noFill/>
        </p:spPr>
      </p:pic>
      <p:pic>
        <p:nvPicPr>
          <p:cNvPr id="1028" name="Picture 4" descr="MTT: Este es el plan de transporte para este viernes 22 de noviembre —  Rock&amp;Pop">
            <a:extLst>
              <a:ext uri="{FF2B5EF4-FFF2-40B4-BE49-F238E27FC236}">
                <a16:creationId xmlns:a16="http://schemas.microsoft.com/office/drawing/2014/main" id="{0A4A701D-10D4-E4CC-2328-3031F93224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5" r="7093"/>
          <a:stretch/>
        </p:blipFill>
        <p:spPr bwMode="auto">
          <a:xfrm>
            <a:off x="9007947" y="3059116"/>
            <a:ext cx="3184053" cy="378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69F8E77D-EF61-4552-BF91-E9050C9B9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07949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Straight Connector 1036">
            <a:extLst>
              <a:ext uri="{FF2B5EF4-FFF2-40B4-BE49-F238E27FC236}">
                <a16:creationId xmlns:a16="http://schemas.microsoft.com/office/drawing/2014/main" id="{967F2066-0253-4771-A5F6-68111E1FE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832000" y="3077010"/>
            <a:ext cx="6360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7BFBE-123D-7D91-27E6-78B067399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338" y="2622132"/>
            <a:ext cx="5180045" cy="4351338"/>
          </a:xfrm>
        </p:spPr>
        <p:txBody>
          <a:bodyPr>
            <a:normAutofit/>
          </a:bodyPr>
          <a:lstStyle/>
          <a:p>
            <a:pPr marL="181737">
              <a:spcBef>
                <a:spcPts val="530"/>
              </a:spcBef>
            </a:pPr>
            <a:endParaRPr lang="en-US" sz="2400" dirty="0">
              <a:solidFill>
                <a:schemeClr val="bg1"/>
              </a:solidFill>
            </a:endParaRPr>
          </a:p>
          <a:p>
            <a:pPr marL="181737">
              <a:spcBef>
                <a:spcPts val="530"/>
              </a:spcBef>
            </a:pPr>
            <a:r>
              <a:rPr lang="en-US" sz="2400" dirty="0">
                <a:solidFill>
                  <a:schemeClr val="bg1"/>
                </a:solidFill>
              </a:rPr>
              <a:t>Heavy vehicles</a:t>
            </a:r>
          </a:p>
          <a:p>
            <a:pPr marL="181737">
              <a:spcBef>
                <a:spcPts val="530"/>
              </a:spcBef>
            </a:pPr>
            <a:endParaRPr lang="en-US" sz="2400" dirty="0">
              <a:solidFill>
                <a:schemeClr val="bg1"/>
              </a:solidFill>
            </a:endParaRPr>
          </a:p>
          <a:p>
            <a:pPr marL="181737">
              <a:spcBef>
                <a:spcPts val="530"/>
              </a:spcBef>
            </a:pPr>
            <a:r>
              <a:rPr lang="en-US" sz="2400" dirty="0">
                <a:solidFill>
                  <a:schemeClr val="bg1"/>
                </a:solidFill>
              </a:rPr>
              <a:t>Blind spots</a:t>
            </a:r>
          </a:p>
          <a:p>
            <a:pPr marL="181737">
              <a:spcBef>
                <a:spcPts val="530"/>
              </a:spcBef>
            </a:pPr>
            <a:endParaRPr lang="en-US" sz="2400" dirty="0">
              <a:solidFill>
                <a:schemeClr val="bg1"/>
              </a:solidFill>
            </a:endParaRPr>
          </a:p>
          <a:p>
            <a:pPr marL="181737">
              <a:spcBef>
                <a:spcPts val="530"/>
              </a:spcBef>
            </a:pPr>
            <a:r>
              <a:rPr lang="en-US" sz="2400" dirty="0">
                <a:solidFill>
                  <a:schemeClr val="bg1"/>
                </a:solidFill>
              </a:rPr>
              <a:t>High turning radius </a:t>
            </a:r>
          </a:p>
          <a:p>
            <a:pPr marL="181737">
              <a:spcBef>
                <a:spcPts val="530"/>
              </a:spcBef>
            </a:pPr>
            <a:endParaRPr lang="en-US" sz="2400" dirty="0">
              <a:solidFill>
                <a:schemeClr val="bg1"/>
              </a:solidFill>
            </a:endParaRPr>
          </a:p>
          <a:p>
            <a:pPr marL="181737">
              <a:spcBef>
                <a:spcPts val="530"/>
              </a:spcBef>
            </a:pPr>
            <a:r>
              <a:rPr lang="en-US" sz="2400" dirty="0">
                <a:solidFill>
                  <a:schemeClr val="bg1"/>
                </a:solidFill>
              </a:rPr>
              <a:t>Circulate in area with high density of pedestrians and cyclists</a:t>
            </a:r>
          </a:p>
          <a:p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52A2778-34D6-9317-0CB4-9F29B3AD7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z="1400" smtClean="0">
                <a:solidFill>
                  <a:schemeClr val="bg1"/>
                </a:solidFill>
              </a:rPr>
              <a:t>5</a:t>
            </a:fld>
            <a:endParaRPr lang="en-GB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684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97"/>
    </mc:Choice>
    <mc:Fallback xmlns="">
      <p:transition spd="slow" advTm="33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EBF56-9B4E-085A-319F-0EA0B5006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Safe post-crash care</a:t>
            </a:r>
            <a:endParaRPr lang="en-GB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E34ED05A-C2C5-1C79-715E-A4F83EBDF22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52020" y="1838130"/>
          <a:ext cx="7687960" cy="2422082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5160705">
                  <a:extLst>
                    <a:ext uri="{9D8B030D-6E8A-4147-A177-3AD203B41FA5}">
                      <a16:colId xmlns:a16="http://schemas.microsoft.com/office/drawing/2014/main" val="1814075189"/>
                    </a:ext>
                  </a:extLst>
                </a:gridCol>
                <a:gridCol w="2527255">
                  <a:extLst>
                    <a:ext uri="{9D8B030D-6E8A-4147-A177-3AD203B41FA5}">
                      <a16:colId xmlns:a16="http://schemas.microsoft.com/office/drawing/2014/main" val="325879749"/>
                    </a:ext>
                  </a:extLst>
                </a:gridCol>
              </a:tblGrid>
              <a:tr h="11548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Measure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Possible involved stakeholders in Santiago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0274716"/>
                  </a:ext>
                </a:extLst>
              </a:tr>
              <a:tr h="693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Implement automatic Emergency alerting from bus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DTPM, bus operators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5210701"/>
                  </a:ext>
                </a:extLst>
              </a:tr>
              <a:tr h="4352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Investigate road crashes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DTPM, bus operators, CONASET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6047841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AC34C8-2946-B53C-E3EF-E8D608137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397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1"/>
            <a:ext cx="12191990" cy="16886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C6364B-D2FF-5BB3-D1D6-2FF202A44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History of public transport buses in Santiago</a:t>
            </a: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215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CCB76-489B-63ED-55A4-6BC2B0035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2171" y="5884619"/>
            <a:ext cx="2135171" cy="284195"/>
          </a:xfrm>
        </p:spPr>
        <p:txBody>
          <a:bodyPr/>
          <a:lstStyle/>
          <a:p>
            <a:pPr defTabSz="704088">
              <a:spcAft>
                <a:spcPts val="600"/>
              </a:spcAft>
            </a:pPr>
            <a:fld id="{FEAFDE1C-EDFF-48A0-9F39-5F50C4A0D910}" type="slidenum">
              <a:rPr lang="en-GB" sz="92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defTabSz="704088">
                <a:spcAft>
                  <a:spcPts val="600"/>
                </a:spcAft>
              </a:pPr>
              <a:t>6</a:t>
            </a:fld>
            <a:endParaRPr lang="en-GB"/>
          </a:p>
        </p:txBody>
      </p:sp>
      <p:pic>
        <p:nvPicPr>
          <p:cNvPr id="7" name="Content Placeholder 13" descr="A diagram of a bus&#10;&#10;Description automatically generated">
            <a:extLst>
              <a:ext uri="{FF2B5EF4-FFF2-40B4-BE49-F238E27FC236}">
                <a16:creationId xmlns:a16="http://schemas.microsoft.com/office/drawing/2014/main" id="{D4F2EF3C-7F75-C6D4-7D0A-E806B52138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31452"/>
            <a:ext cx="10515600" cy="4339683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1EBFCB-596B-1EB1-26B7-7694455FE151}"/>
              </a:ext>
            </a:extLst>
          </p:cNvPr>
          <p:cNvSpPr txBox="1"/>
          <p:nvPr/>
        </p:nvSpPr>
        <p:spPr>
          <a:xfrm>
            <a:off x="3809999" y="6206437"/>
            <a:ext cx="4572001" cy="299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84632">
              <a:lnSpc>
                <a:spcPts val="1696"/>
              </a:lnSpc>
              <a:spcBef>
                <a:spcPts val="636"/>
              </a:spcBef>
              <a:spcAft>
                <a:spcPts val="636"/>
              </a:spcAft>
            </a:pPr>
            <a:r>
              <a:rPr lang="en-GB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Source: Tapia, 2023</a:t>
            </a:r>
            <a:endParaRPr lang="en-GB" sz="1300" dirty="0">
              <a:solidFill>
                <a:schemeClr val="tx1"/>
              </a:solidFill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5C6EFB7-2912-31CC-7357-259C028EFF0B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AFDE1C-EDFF-48A0-9F39-5F50C4A0D910}" type="slidenum">
              <a:rPr lang="en-GB" sz="1400" smtClean="0">
                <a:solidFill>
                  <a:schemeClr val="tx1"/>
                </a:solidFill>
              </a:rPr>
              <a:pPr/>
              <a:t>6</a:t>
            </a:fld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2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42"/>
    </mc:Choice>
    <mc:Fallback xmlns="">
      <p:transition spd="slow" advTm="10624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2AE301-8298-47C2-81FA-781BA50D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8DBE596-692C-4777-8933-9D5BB8533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C38783D-8606-4709-8C6F-69DE0EF816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65A2D8C-561A-4347-88E9-4D84CF7CA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7CB8EFE-31DC-44A2-A07E-FD84E8DA3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B6473FEC-46FF-4C7E-85BA-344E0365CA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C875950-A52D-453F-A602-3E58AD414E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2424052-9F9F-2D64-E511-0998A2437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175" y="1354819"/>
            <a:ext cx="5240881" cy="2411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Goals</a:t>
            </a:r>
            <a:r>
              <a:rPr lang="en-US" sz="7200" b="0" i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b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7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Graphic 10" descr="Bus with solid fill">
            <a:extLst>
              <a:ext uri="{FF2B5EF4-FFF2-40B4-BE49-F238E27FC236}">
                <a16:creationId xmlns:a16="http://schemas.microsoft.com/office/drawing/2014/main" id="{98FF0F4B-7B0A-27FE-4D38-74252A2E1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024" y="1429488"/>
            <a:ext cx="3287655" cy="32876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2EE8F6-7D62-19A0-4865-6A758CD1A8D1}"/>
              </a:ext>
            </a:extLst>
          </p:cNvPr>
          <p:cNvSpPr txBox="1"/>
          <p:nvPr/>
        </p:nvSpPr>
        <p:spPr>
          <a:xfrm>
            <a:off x="1163216" y="23034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422C2-D6A3-9C46-B0D1-C7999FEC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z="1400" smtClean="0">
                <a:solidFill>
                  <a:schemeClr val="bg1"/>
                </a:solidFill>
              </a:rPr>
              <a:t>7</a:t>
            </a:fld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04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7"/>
    </mc:Choice>
    <mc:Fallback xmlns="">
      <p:transition spd="slow" advTm="115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Blurred motion traffic">
            <a:extLst>
              <a:ext uri="{FF2B5EF4-FFF2-40B4-BE49-F238E27FC236}">
                <a16:creationId xmlns:a16="http://schemas.microsoft.com/office/drawing/2014/main" id="{BB9CE69E-CF97-0956-1713-DD4F0408D1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7455" b="82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A7B0C4-38C5-0FB3-AE6B-FDE275E74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8C1F9-4799-B9AD-1091-7D207D518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2400" dirty="0">
                <a:solidFill>
                  <a:srgbClr val="FFFF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tudy and offer solutions to prevent road crashes involving public transport buses in Santiago de Chile, particularly crashes involving pedestrians and cyclists.</a:t>
            </a:r>
          </a:p>
          <a:p>
            <a:pPr marL="0" indent="0">
              <a:buNone/>
            </a:pPr>
            <a:endParaRPr lang="en-GB" sz="1100" dirty="0">
              <a:solidFill>
                <a:srgbClr val="FFFFFF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dirty="0">
                <a:solidFill>
                  <a:srgbClr val="FFFF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Specific goals:</a:t>
            </a:r>
          </a:p>
          <a:p>
            <a:pPr marL="800100" lvl="1" indent="-342900">
              <a:spcAft>
                <a:spcPts val="800"/>
              </a:spcAft>
              <a:buFont typeface="+mj-lt"/>
              <a:buAutoNum type="arabicPeriod"/>
            </a:pPr>
            <a:r>
              <a:rPr lang="en-GB" sz="18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is the impact public transport buses on road safety in Santiago?</a:t>
            </a:r>
          </a:p>
          <a:p>
            <a:pPr marL="800100" lvl="1" indent="-342900">
              <a:spcAft>
                <a:spcPts val="800"/>
              </a:spcAft>
              <a:buFont typeface="+mj-lt"/>
              <a:buAutoNum type="arabicPeriod"/>
            </a:pPr>
            <a:r>
              <a:rPr lang="en-GB" sz="18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Which risk factors increase the severity of road crashes between public transport buses and pedestrians in Santiago?</a:t>
            </a:r>
          </a:p>
          <a:p>
            <a:pPr marL="800100" lvl="1" indent="-342900">
              <a:spcAft>
                <a:spcPts val="800"/>
              </a:spcAft>
              <a:buFont typeface="+mj-lt"/>
              <a:buAutoNum type="arabicPeriod"/>
            </a:pPr>
            <a:r>
              <a:rPr lang="en-GB" sz="18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Which risk factors increase the severity of road crashes between public transport buses and cyclists in Santiago?</a:t>
            </a:r>
          </a:p>
          <a:p>
            <a:pPr marL="800100" lvl="1" indent="-342900">
              <a:spcAft>
                <a:spcPts val="800"/>
              </a:spcAft>
              <a:buFont typeface="+mj-lt"/>
              <a:buAutoNum type="arabicPeriod"/>
            </a:pPr>
            <a:r>
              <a:rPr lang="en-GB" sz="18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 female drivers less likely to be involved in fatal road crashes?</a:t>
            </a:r>
          </a:p>
          <a:p>
            <a:pPr marL="800100" lvl="1" indent="-342900">
              <a:spcAft>
                <a:spcPts val="800"/>
              </a:spcAft>
              <a:buFont typeface="+mj-lt"/>
              <a:buAutoNum type="arabicPeriod"/>
            </a:pPr>
            <a:r>
              <a:rPr lang="en-GB" sz="18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were the effects on road safety of the Transantiago implementation?</a:t>
            </a:r>
          </a:p>
          <a:p>
            <a:pPr marL="800100" lvl="1" indent="-342900">
              <a:spcAft>
                <a:spcPts val="800"/>
              </a:spcAft>
              <a:buFont typeface="+mj-lt"/>
              <a:buAutoNum type="arabicPeriod"/>
            </a:pPr>
            <a:r>
              <a:rPr lang="en-GB" sz="18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are the effects on road safety of the Red standard roll out?</a:t>
            </a:r>
          </a:p>
          <a:p>
            <a:pPr marL="800100" lvl="1" indent="-342900">
              <a:spcAft>
                <a:spcPts val="800"/>
              </a:spcAft>
              <a:buFont typeface="+mj-lt"/>
              <a:buAutoNum type="arabicPeriod"/>
            </a:pPr>
            <a:r>
              <a:rPr lang="en-GB" sz="18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does Santiago compare to other cities in term of public transport bus road safety?</a:t>
            </a:r>
          </a:p>
          <a:p>
            <a:pPr marL="800100" lvl="1" indent="-342900">
              <a:spcAft>
                <a:spcPts val="800"/>
              </a:spcAft>
              <a:buFont typeface="+mj-lt"/>
              <a:buAutoNum type="arabicPeriod"/>
            </a:pPr>
            <a:r>
              <a:rPr lang="en-GB" sz="18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Which strategies and measures could be put in place to improve road safety of public transport buses?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18B14-1437-5130-5846-B73642D67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EAFDE1C-EDFF-48A0-9F39-5F50C4A0D910}" type="slidenum">
              <a:rPr lang="en-GB" sz="14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6210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62507"/>
    </mc:Choice>
    <mc:Fallback xmlns="">
      <p:transition spd="slow" advTm="6250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2AE301-8298-47C2-81FA-781BA50D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8DBE596-692C-4777-8933-9D5BB8533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C38783D-8606-4709-8C6F-69DE0EF816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65A2D8C-561A-4347-88E9-4D84CF7CA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7CB8EFE-31DC-44A2-A07E-FD84E8DA3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B6473FEC-46FF-4C7E-85BA-344E0365CA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C875950-A52D-453F-A602-3E58AD414E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2424052-9F9F-2D64-E511-0998A2437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175" y="1354819"/>
            <a:ext cx="5240881" cy="2411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0" i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Literature </a:t>
            </a:r>
            <a:br>
              <a:rPr lang="en-US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6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Graphic 10" descr="Bus with solid fill">
            <a:extLst>
              <a:ext uri="{FF2B5EF4-FFF2-40B4-BE49-F238E27FC236}">
                <a16:creationId xmlns:a16="http://schemas.microsoft.com/office/drawing/2014/main" id="{98FF0F4B-7B0A-27FE-4D38-74252A2E1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024" y="1429488"/>
            <a:ext cx="3287655" cy="32876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2EE8F6-7D62-19A0-4865-6A758CD1A8D1}"/>
              </a:ext>
            </a:extLst>
          </p:cNvPr>
          <p:cNvSpPr txBox="1"/>
          <p:nvPr/>
        </p:nvSpPr>
        <p:spPr>
          <a:xfrm>
            <a:off x="1163216" y="23034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C04C5-EF9F-5A2B-7C41-6E7A3784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FDE1C-EDFF-48A0-9F39-5F50C4A0D910}" type="slidenum">
              <a:rPr lang="en-GB" sz="1400" smtClean="0">
                <a:solidFill>
                  <a:schemeClr val="bg1"/>
                </a:solidFill>
              </a:rPr>
              <a:t>9</a:t>
            </a:fld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64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9"/>
    </mc:Choice>
    <mc:Fallback xmlns="">
      <p:transition spd="slow" advTm="1399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8.6|8.8|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9.9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|9.3|9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2|6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2.3|10.1|53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2186</TotalTime>
  <Words>3207</Words>
  <Application>Microsoft Office PowerPoint</Application>
  <PresentationFormat>Widescreen</PresentationFormat>
  <Paragraphs>847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Arial</vt:lpstr>
      <vt:lpstr>Calibri</vt:lpstr>
      <vt:lpstr>Calibri Light</vt:lpstr>
      <vt:lpstr>Cambria Math</vt:lpstr>
      <vt:lpstr>Symbol</vt:lpstr>
      <vt:lpstr>Times New Roman</vt:lpstr>
      <vt:lpstr>Wingdings 3</vt:lpstr>
      <vt:lpstr>Office Theme</vt:lpstr>
      <vt:lpstr>Master - Final Thesis   Public Transport road safety risk for pedestrians and cyclists?  Case Study of Santiago de Chile </vt:lpstr>
      <vt:lpstr>Thesis</vt:lpstr>
      <vt:lpstr>Context  </vt:lpstr>
      <vt:lpstr>Road Safety</vt:lpstr>
      <vt:lpstr>Risk of public transport buses</vt:lpstr>
      <vt:lpstr>History of public transport buses in Santiago</vt:lpstr>
      <vt:lpstr>Goals  </vt:lpstr>
      <vt:lpstr>Goals</vt:lpstr>
      <vt:lpstr>Literature  </vt:lpstr>
      <vt:lpstr>Literature and research gaps</vt:lpstr>
      <vt:lpstr>Crash severity models - Risk factors</vt:lpstr>
      <vt:lpstr>Crash Severity Models</vt:lpstr>
      <vt:lpstr>Road safety policies evaluation</vt:lpstr>
      <vt:lpstr>Methodology  </vt:lpstr>
      <vt:lpstr>Data</vt:lpstr>
      <vt:lpstr>Descriptive statistics </vt:lpstr>
      <vt:lpstr>Road crash severity models</vt:lpstr>
      <vt:lpstr>Road safety policies evaluation</vt:lpstr>
      <vt:lpstr>Results  </vt:lpstr>
      <vt:lpstr>Impact of public transport buses in Santiago</vt:lpstr>
      <vt:lpstr>Severity Models - results</vt:lpstr>
      <vt:lpstr>Risk Factors – Bus driver manoeuvre </vt:lpstr>
      <vt:lpstr>Risk Factors – Bus driver manoeuvre </vt:lpstr>
      <vt:lpstr>Bus driver gender</vt:lpstr>
      <vt:lpstr>Policies evaluation</vt:lpstr>
      <vt:lpstr>Policy evaluation - Transantiago</vt:lpstr>
      <vt:lpstr>Policy evaluation – Red standard roll out</vt:lpstr>
      <vt:lpstr>Policy evaluation – Red standard roll out</vt:lpstr>
      <vt:lpstr>Comparison with other Chilean cities</vt:lpstr>
      <vt:lpstr>Recommendations  </vt:lpstr>
      <vt:lpstr>Recommendations</vt:lpstr>
      <vt:lpstr>Safe Vehicles</vt:lpstr>
      <vt:lpstr>Women drivers</vt:lpstr>
      <vt:lpstr>Conclusions</vt:lpstr>
      <vt:lpstr>Thank you </vt:lpstr>
      <vt:lpstr>In memory of:  Valeria Gazzano Archiles  Isabel La Cruz Pappaterra  Eugenia La Cruz Pappaterra</vt:lpstr>
      <vt:lpstr>Annexes   </vt:lpstr>
      <vt:lpstr>Pedestrians/buses Severity</vt:lpstr>
      <vt:lpstr>Models AIC</vt:lpstr>
      <vt:lpstr>Severity Model – Cyclists/buses</vt:lpstr>
      <vt:lpstr>Fatal crash locations</vt:lpstr>
      <vt:lpstr>Fatal crash locations - Example</vt:lpstr>
      <vt:lpstr>Comparison with other Chilean cities</vt:lpstr>
      <vt:lpstr>Comparison with Greater London</vt:lpstr>
      <vt:lpstr>Road Safety Management</vt:lpstr>
      <vt:lpstr>Safe speed</vt:lpstr>
      <vt:lpstr>Safe Vehicles</vt:lpstr>
      <vt:lpstr>Safe road user behaviours</vt:lpstr>
      <vt:lpstr>Safe roads for all</vt:lpstr>
      <vt:lpstr>Safe post-crash care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Axel Rimbaud</dc:creator>
  <cp:lastModifiedBy>Axel Rimbaud</cp:lastModifiedBy>
  <cp:revision>82</cp:revision>
  <dcterms:created xsi:type="dcterms:W3CDTF">2023-07-08T10:25:18Z</dcterms:created>
  <dcterms:modified xsi:type="dcterms:W3CDTF">2023-07-17T12:25:07Z</dcterms:modified>
</cp:coreProperties>
</file>