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0" r:id="rId3"/>
    <p:sldId id="331" r:id="rId4"/>
    <p:sldId id="258" r:id="rId5"/>
    <p:sldId id="259" r:id="rId6"/>
    <p:sldId id="278" r:id="rId7"/>
    <p:sldId id="267" r:id="rId8"/>
    <p:sldId id="532" r:id="rId9"/>
    <p:sldId id="320" r:id="rId10"/>
    <p:sldId id="323" r:id="rId11"/>
    <p:sldId id="315" r:id="rId12"/>
    <p:sldId id="539" r:id="rId13"/>
    <p:sldId id="319" r:id="rId14"/>
    <p:sldId id="316" r:id="rId15"/>
    <p:sldId id="328" r:id="rId16"/>
    <p:sldId id="329" r:id="rId17"/>
    <p:sldId id="527" r:id="rId18"/>
    <p:sldId id="268" r:id="rId19"/>
    <p:sldId id="325" r:id="rId20"/>
    <p:sldId id="326" r:id="rId21"/>
    <p:sldId id="311" r:id="rId22"/>
    <p:sldId id="332" r:id="rId23"/>
    <p:sldId id="533" r:id="rId24"/>
    <p:sldId id="534" r:id="rId25"/>
    <p:sldId id="536" r:id="rId26"/>
    <p:sldId id="537" r:id="rId27"/>
    <p:sldId id="535" r:id="rId28"/>
    <p:sldId id="333" r:id="rId29"/>
    <p:sldId id="289" r:id="rId30"/>
    <p:sldId id="294" r:id="rId31"/>
    <p:sldId id="538" r:id="rId32"/>
    <p:sldId id="282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F14380-831C-4796-B2F5-FBADBF7DA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B270CB-578A-435C-ABF1-38FF318E12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0082E-E18F-422E-A98A-8CC0D9F2CFE3}" type="datetimeFigureOut">
              <a:rPr lang="es-CL" smtClean="0"/>
              <a:t>22-11-2019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FCD91E-EBFE-4080-8997-6F02B00C3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58822-EFB8-43E3-B5C4-62D908C99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83101-7A44-4E0C-9FFF-3E942433B8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93765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D2D9-815A-448A-AE00-FD098DD44C1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A805-9CBC-4E66-97A4-E3F5E4B84B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3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A805-9CBC-4E66-97A4-E3F5E4B84B4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EC16A-6825-45E6-8E83-FBA9172FD1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5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DEC5CE-B938-4B97-B792-20FB94270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28"/>
            <a:ext cx="1894114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59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28601"/>
            <a:ext cx="9129184" cy="461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625600" y="1066800"/>
            <a:ext cx="4826000" cy="5029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654800" y="1066800"/>
            <a:ext cx="4826000" cy="2438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654800" y="3657600"/>
            <a:ext cx="4826000" cy="2438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2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A307B6A-1D8E-4FBB-A43F-4764BE3CF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28"/>
            <a:ext cx="1894114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3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4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5519-DAE0-469C-A73F-2DE09E5695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set.cl/programa/observatorio-datos-estadistica/" TargetMode="External"/><Relationship Id="rId2" Type="http://schemas.openxmlformats.org/officeDocument/2006/relationships/hyperlink" Target="https://es.wikipedia.org/wiki/Seguridad_vial_en_Chi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naset.cl/wp-content/uploads/2018/07/Velocidad-imprudente-y-p%C3%A9rdida-control-2017.pdf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dirty="0"/>
              <a:t>La Velocidad Mata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Axel Rimbaud – 20 noviembre 2019 -</a:t>
            </a:r>
            <a:endParaRPr lang="en-US" dirty="0"/>
          </a:p>
          <a:p>
            <a:r>
              <a:rPr lang="es-CL" dirty="0"/>
              <a:t>Movimiento Contra el Exceso de velocidad Letal (MEL)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EFA3B6-130E-4AA6-8C3D-854BC207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7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Seguridad Vial en Chile</a:t>
            </a:r>
          </a:p>
          <a:p>
            <a:r>
              <a:rPr lang="es-CL" sz="2200" b="1" dirty="0"/>
              <a:t>Riesgo de la velocidad en el tránsito</a:t>
            </a:r>
          </a:p>
          <a:p>
            <a:pPr lvl="1"/>
            <a:r>
              <a:rPr lang="es-CL" sz="2000" b="1" dirty="0"/>
              <a:t>Efecto visual</a:t>
            </a:r>
          </a:p>
          <a:p>
            <a:pPr lvl="1"/>
            <a:r>
              <a:rPr lang="es-CL" sz="2000" b="1" dirty="0"/>
              <a:t>Distancias de detención</a:t>
            </a:r>
          </a:p>
          <a:p>
            <a:pPr lvl="1"/>
            <a:r>
              <a:rPr lang="es-CL" sz="2000" b="1" dirty="0"/>
              <a:t>Energía</a:t>
            </a:r>
          </a:p>
          <a:p>
            <a:pPr lvl="1"/>
            <a:r>
              <a:rPr lang="es-CL" sz="2000" b="1" dirty="0"/>
              <a:t>Riesgo</a:t>
            </a:r>
          </a:p>
          <a:p>
            <a:r>
              <a:rPr lang="es-CL" sz="2200" dirty="0"/>
              <a:t>Otros efectos de la velocidad</a:t>
            </a:r>
          </a:p>
          <a:p>
            <a:r>
              <a:rPr lang="es-CL" sz="2200" dirty="0"/>
              <a:t>Velocidades Seguras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B5C4E-202B-4DB1-B810-939C3856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Campos de visión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27447F-2FA9-4391-B5B9-2A6673A5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11</a:t>
            </a:fld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97F98FF-C622-41E0-9605-6D5466F75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323768"/>
            <a:ext cx="6032985" cy="4760130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E9A2661-76CA-4C00-869D-554685060EC2}"/>
              </a:ext>
            </a:extLst>
          </p:cNvPr>
          <p:cNvSpPr txBox="1">
            <a:spLocks/>
          </p:cNvSpPr>
          <p:nvPr/>
        </p:nvSpPr>
        <p:spPr>
          <a:xfrm>
            <a:off x="8772938" y="1940856"/>
            <a:ext cx="307465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Fuente: </a:t>
            </a:r>
            <a:r>
              <a:rPr lang="es-ES" sz="2200" dirty="0"/>
              <a:t>Unidad Nacional de Seguridad Vial - Uruguay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71184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B5C4E-202B-4DB1-B810-939C3856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Campos de visión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27447F-2FA9-4391-B5B9-2A6673A5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01CDB3-088A-4AF1-B321-A66F51FA5A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5" y="1063416"/>
            <a:ext cx="8203096" cy="56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F6272CA-2AC7-46CF-8B59-AF8EAD1A99FD}"/>
              </a:ext>
            </a:extLst>
          </p:cNvPr>
          <p:cNvSpPr txBox="1">
            <a:spLocks/>
          </p:cNvSpPr>
          <p:nvPr/>
        </p:nvSpPr>
        <p:spPr>
          <a:xfrm>
            <a:off x="8772938" y="1940856"/>
            <a:ext cx="307465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Fuente: </a:t>
            </a:r>
            <a:r>
              <a:rPr lang="es-CL" sz="2200" dirty="0" err="1"/>
              <a:t>Autobody</a:t>
            </a:r>
            <a:r>
              <a:rPr lang="es-CL" sz="2200" dirty="0"/>
              <a:t> Magazine</a:t>
            </a:r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78445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457E6-7BAD-41FE-A746-5A408EDC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Distancia de detención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E3BDC2C-D2C1-437E-90CB-38F882816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87" y="1361763"/>
            <a:ext cx="10350501" cy="4927739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4D971E-0E0A-4E24-8BBC-BF7AE834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8226A-3839-435C-A240-F0482AA3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Energía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AE4742-66BD-4257-B9A9-8CEDBFA9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885" y="1344900"/>
            <a:ext cx="6428027" cy="486119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4419E5-2EF0-418D-88CB-F163CF5F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14</a:t>
            </a:fld>
            <a:endParaRPr lang="en-U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B94AB64-800C-4A28-82C1-BC8F7E8C694E}"/>
              </a:ext>
            </a:extLst>
          </p:cNvPr>
          <p:cNvSpPr txBox="1">
            <a:spLocks/>
          </p:cNvSpPr>
          <p:nvPr/>
        </p:nvSpPr>
        <p:spPr>
          <a:xfrm>
            <a:off x="7553738" y="2052918"/>
            <a:ext cx="463826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La energía liberada con el impacto es exponencial</a:t>
            </a:r>
          </a:p>
          <a:p>
            <a:endParaRPr lang="es-CL" sz="2200" dirty="0"/>
          </a:p>
          <a:p>
            <a:r>
              <a:rPr lang="es-CL" sz="2200" dirty="0"/>
              <a:t>Los daños también…..</a:t>
            </a:r>
          </a:p>
          <a:p>
            <a:endParaRPr lang="es-CL" sz="2200" dirty="0"/>
          </a:p>
          <a:p>
            <a:endParaRPr lang="es-CL" sz="2200" dirty="0"/>
          </a:p>
          <a:p>
            <a:endParaRPr lang="es-CL" sz="2200" dirty="0"/>
          </a:p>
          <a:p>
            <a:endParaRPr lang="es-CL" sz="2200" dirty="0"/>
          </a:p>
          <a:p>
            <a:endParaRPr lang="es-CL" sz="2200" dirty="0"/>
          </a:p>
          <a:p>
            <a:endParaRPr lang="es-CL" sz="2200" dirty="0"/>
          </a:p>
          <a:p>
            <a:pPr marL="0" indent="0">
              <a:buNone/>
            </a:pPr>
            <a:r>
              <a:rPr lang="es-CL" sz="2400" dirty="0"/>
              <a:t>Fuente: </a:t>
            </a:r>
            <a:r>
              <a:rPr lang="es-CL" sz="2400" dirty="0" err="1"/>
              <a:t>Vägverket</a:t>
            </a:r>
            <a:r>
              <a:rPr lang="es-CL" sz="2400" dirty="0"/>
              <a:t>: 3 </a:t>
            </a:r>
            <a:r>
              <a:rPr lang="es-CL" sz="2400" dirty="0" err="1"/>
              <a:t>speed</a:t>
            </a:r>
            <a:r>
              <a:rPr lang="es-CL" sz="2400" dirty="0"/>
              <a:t> </a:t>
            </a:r>
            <a:r>
              <a:rPr lang="es-CL" sz="2400" dirty="0" err="1"/>
              <a:t>crash</a:t>
            </a:r>
            <a:endParaRPr lang="es-CL" sz="2200" dirty="0"/>
          </a:p>
          <a:p>
            <a:endParaRPr lang="es-CL" sz="2200" dirty="0"/>
          </a:p>
          <a:p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05480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1A8D5-67A9-4B1B-B788-3391D0E5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Energía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FE471A7-5ED7-461E-BBFB-340CE3CC7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578719"/>
            <a:ext cx="6388295" cy="453905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8B6CA3-6854-4AB9-80D1-A092D8CF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15</a:t>
            </a:fld>
            <a:endParaRPr lang="en-U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7CEDCCE-94D0-4EDB-8E59-7A3156AF1912}"/>
              </a:ext>
            </a:extLst>
          </p:cNvPr>
          <p:cNvSpPr txBox="1">
            <a:spLocks/>
          </p:cNvSpPr>
          <p:nvPr/>
        </p:nvSpPr>
        <p:spPr>
          <a:xfrm>
            <a:off x="7553738" y="2052918"/>
            <a:ext cx="463826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Un choque a 30km/h es como caer de un segundo piso</a:t>
            </a:r>
          </a:p>
          <a:p>
            <a:r>
              <a:rPr lang="es-CL" sz="2200" dirty="0"/>
              <a:t>Un choque a 50km/h es como caer de un cuarto piso</a:t>
            </a:r>
          </a:p>
          <a:p>
            <a:r>
              <a:rPr lang="es-CL" sz="2200" dirty="0"/>
              <a:t>Un choque a 90km/h es como caer de un </a:t>
            </a:r>
            <a:r>
              <a:rPr lang="es-CL" dirty="0"/>
              <a:t>undécimo</a:t>
            </a:r>
            <a:r>
              <a:rPr lang="es-CL" sz="2200" dirty="0"/>
              <a:t> piso</a:t>
            </a:r>
          </a:p>
          <a:p>
            <a:endParaRPr lang="es-CL" sz="2200" dirty="0"/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51741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36A1C-28F9-4A08-ABA3-BB7DAF13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Riesgo de un atropello peatonal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DD25C84-6015-4CBC-8329-D1BC469EC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16" y="1331119"/>
            <a:ext cx="3746653" cy="4195762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2B67C9-A426-4D37-A9B5-65F00FDE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16</a:t>
            </a:fld>
            <a:endParaRPr lang="en-U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4DC31BE-B98C-4CEB-87BC-5311EC333F79}"/>
              </a:ext>
            </a:extLst>
          </p:cNvPr>
          <p:cNvSpPr txBox="1">
            <a:spLocks/>
          </p:cNvSpPr>
          <p:nvPr/>
        </p:nvSpPr>
        <p:spPr>
          <a:xfrm>
            <a:off x="5327373" y="1694666"/>
            <a:ext cx="6218515" cy="516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Un peatón atropellado a 30km/h tiene 10% de probabilidad de morir</a:t>
            </a:r>
          </a:p>
          <a:p>
            <a:r>
              <a:rPr lang="es-CL" sz="2200" dirty="0"/>
              <a:t>Un peatón atropellado a 40km/h tiene 40% de probabilidad de morir</a:t>
            </a:r>
          </a:p>
          <a:p>
            <a:r>
              <a:rPr lang="es-CL" sz="2200" dirty="0"/>
              <a:t>Un peatón atropellado a 50km/h tiene 80% de probabilidad de morir</a:t>
            </a:r>
          </a:p>
          <a:p>
            <a:r>
              <a:rPr lang="es-CL" sz="2200" dirty="0"/>
              <a:t>Un peatón atropellado a 60km/h tiene 100% de probabilidad de morir</a:t>
            </a:r>
          </a:p>
          <a:p>
            <a:endParaRPr lang="es-CL" sz="2200" dirty="0"/>
          </a:p>
          <a:p>
            <a:r>
              <a:rPr lang="es-CL" sz="2200" dirty="0"/>
              <a:t>Fuente: Organización Mundial de la Salud</a:t>
            </a:r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49189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549" y="301558"/>
            <a:ext cx="9742407" cy="461963"/>
          </a:xfrm>
        </p:spPr>
        <p:txBody>
          <a:bodyPr>
            <a:noAutofit/>
          </a:bodyPr>
          <a:lstStyle/>
          <a:p>
            <a:r>
              <a:rPr lang="es-CL" dirty="0"/>
              <a:t>Evolución del riesgo de la velocidad 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696425" y="6000951"/>
            <a:ext cx="814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Informe de la OCDE sobre Gestión de Velocidad - 2006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403254-0313-491E-834F-39C01564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14" y="1324494"/>
            <a:ext cx="8143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86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1241089" cy="1400530"/>
          </a:xfrm>
        </p:spPr>
        <p:txBody>
          <a:bodyPr/>
          <a:lstStyle/>
          <a:p>
            <a:r>
              <a:rPr lang="es-CL" dirty="0"/>
              <a:t>Riesgo de fatalidad en función de la velocidad – en zonas de tránsito calmado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04473"/>
              </p:ext>
            </p:extLst>
          </p:nvPr>
        </p:nvGraphicFramePr>
        <p:xfrm>
          <a:off x="2297165" y="2048843"/>
          <a:ext cx="6102612" cy="33943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4875">
                  <a:extLst>
                    <a:ext uri="{9D8B030D-6E8A-4147-A177-3AD203B41FA5}">
                      <a16:colId xmlns:a16="http://schemas.microsoft.com/office/drawing/2014/main" val="1378459791"/>
                    </a:ext>
                  </a:extLst>
                </a:gridCol>
                <a:gridCol w="4327737">
                  <a:extLst>
                    <a:ext uri="{9D8B030D-6E8A-4147-A177-3AD203B41FA5}">
                      <a16:colId xmlns:a16="http://schemas.microsoft.com/office/drawing/2014/main" val="4048848410"/>
                    </a:ext>
                  </a:extLst>
                </a:gridCol>
              </a:tblGrid>
              <a:tr h="8485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u="none" dirty="0">
                          <a:effectLst/>
                        </a:rPr>
                        <a:t>Velocidad, km/h</a:t>
                      </a:r>
                      <a:endParaRPr lang="en-US" sz="20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u="none" dirty="0">
                          <a:effectLst/>
                        </a:rPr>
                        <a:t>Riesgo comparado a 30 km/h</a:t>
                      </a:r>
                      <a:endParaRPr lang="en-US" sz="20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00058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u="none" dirty="0">
                          <a:effectLst/>
                        </a:rPr>
                        <a:t>30</a:t>
                      </a:r>
                      <a:endParaRPr lang="en-US" sz="24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64722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u="none" dirty="0">
                          <a:effectLst/>
                        </a:rPr>
                        <a:t>40</a:t>
                      </a:r>
                      <a:endParaRPr lang="en-US" sz="24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32186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u="none" dirty="0">
                          <a:effectLst/>
                        </a:rPr>
                        <a:t>50</a:t>
                      </a:r>
                      <a:endParaRPr lang="en-US" sz="24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1889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632773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520325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7481346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93E6D4-F15D-43D8-9521-08D4C219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18</a:t>
            </a:fld>
            <a:endParaRPr lang="en-U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508B9C9-69DB-4906-9911-BA70AF317BC7}"/>
              </a:ext>
            </a:extLst>
          </p:cNvPr>
          <p:cNvSpPr txBox="1">
            <a:spLocks/>
          </p:cNvSpPr>
          <p:nvPr/>
        </p:nvSpPr>
        <p:spPr>
          <a:xfrm>
            <a:off x="875201" y="5638799"/>
            <a:ext cx="8946541" cy="2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dirty="0"/>
              <a:t>Fuente: </a:t>
            </a:r>
            <a:r>
              <a:rPr lang="es-ES_tradnl" dirty="0"/>
              <a:t>Herman </a:t>
            </a:r>
            <a:r>
              <a:rPr lang="es-ES_tradnl" dirty="0" err="1"/>
              <a:t>Helvik</a:t>
            </a:r>
            <a:r>
              <a:rPr lang="es-ES_tradnl" dirty="0"/>
              <a:t>, 2009, el riesgo de fallecimiento crece con un exponente 3 en zonas urbanas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150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Riesgo de fatalidad en función de la velocidad – En zonas urbanas 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219674"/>
              </p:ext>
            </p:extLst>
          </p:nvPr>
        </p:nvGraphicFramePr>
        <p:xfrm>
          <a:off x="2297165" y="2048843"/>
          <a:ext cx="6102612" cy="33943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4875">
                  <a:extLst>
                    <a:ext uri="{9D8B030D-6E8A-4147-A177-3AD203B41FA5}">
                      <a16:colId xmlns:a16="http://schemas.microsoft.com/office/drawing/2014/main" val="1378459791"/>
                    </a:ext>
                  </a:extLst>
                </a:gridCol>
                <a:gridCol w="4327737">
                  <a:extLst>
                    <a:ext uri="{9D8B030D-6E8A-4147-A177-3AD203B41FA5}">
                      <a16:colId xmlns:a16="http://schemas.microsoft.com/office/drawing/2014/main" val="4048848410"/>
                    </a:ext>
                  </a:extLst>
                </a:gridCol>
              </a:tblGrid>
              <a:tr h="8485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u="none" dirty="0">
                          <a:effectLst/>
                        </a:rPr>
                        <a:t>Velocidad, km/h</a:t>
                      </a:r>
                      <a:endParaRPr lang="en-US" sz="20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u="none" dirty="0">
                          <a:effectLst/>
                        </a:rPr>
                        <a:t>Riesgo comparado a 50 km/h</a:t>
                      </a:r>
                      <a:endParaRPr lang="en-US" sz="20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00058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u="none" dirty="0">
                          <a:effectLst/>
                        </a:rPr>
                        <a:t>50</a:t>
                      </a:r>
                      <a:endParaRPr lang="en-US" sz="24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64722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u="none" dirty="0">
                          <a:effectLst/>
                        </a:rPr>
                        <a:t>60</a:t>
                      </a:r>
                      <a:endParaRPr lang="en-US" sz="24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32186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u="none" dirty="0">
                          <a:effectLst/>
                        </a:rPr>
                        <a:t>70</a:t>
                      </a:r>
                      <a:endParaRPr lang="en-US" sz="24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1889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632773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331460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583642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93E6D4-F15D-43D8-9521-08D4C219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19</a:t>
            </a:fld>
            <a:endParaRPr lang="en-U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508B9C9-69DB-4906-9911-BA70AF317BC7}"/>
              </a:ext>
            </a:extLst>
          </p:cNvPr>
          <p:cNvSpPr txBox="1">
            <a:spLocks/>
          </p:cNvSpPr>
          <p:nvPr/>
        </p:nvSpPr>
        <p:spPr>
          <a:xfrm>
            <a:off x="875201" y="5638799"/>
            <a:ext cx="8946541" cy="2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dirty="0"/>
              <a:t>Fuente: </a:t>
            </a:r>
            <a:r>
              <a:rPr lang="es-ES_tradnl" dirty="0"/>
              <a:t>Herman </a:t>
            </a:r>
            <a:r>
              <a:rPr lang="es-ES_tradnl" dirty="0" err="1"/>
              <a:t>Helvik</a:t>
            </a:r>
            <a:r>
              <a:rPr lang="es-ES_tradnl" dirty="0"/>
              <a:t>, 2009, el riesgo de fallecimiento crece con un exponente 3 en zonas urbanas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399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Seguridad Vial en Chile</a:t>
            </a:r>
          </a:p>
          <a:p>
            <a:r>
              <a:rPr lang="es-CL" sz="2200" dirty="0"/>
              <a:t>Riesgo de la velocidad en el tránsito</a:t>
            </a:r>
          </a:p>
          <a:p>
            <a:r>
              <a:rPr lang="es-CL" dirty="0"/>
              <a:t>Otros efectos de la velocidad</a:t>
            </a:r>
          </a:p>
          <a:p>
            <a:r>
              <a:rPr lang="es-CL" sz="2200" dirty="0"/>
              <a:t>Velocidades Seguras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44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Riesgo de fatalidad en función de la velocidad – en zonas rurales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485855"/>
              </p:ext>
            </p:extLst>
          </p:nvPr>
        </p:nvGraphicFramePr>
        <p:xfrm>
          <a:off x="2297165" y="2035591"/>
          <a:ext cx="6102612" cy="33943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4875">
                  <a:extLst>
                    <a:ext uri="{9D8B030D-6E8A-4147-A177-3AD203B41FA5}">
                      <a16:colId xmlns:a16="http://schemas.microsoft.com/office/drawing/2014/main" val="1378459791"/>
                    </a:ext>
                  </a:extLst>
                </a:gridCol>
                <a:gridCol w="4327737">
                  <a:extLst>
                    <a:ext uri="{9D8B030D-6E8A-4147-A177-3AD203B41FA5}">
                      <a16:colId xmlns:a16="http://schemas.microsoft.com/office/drawing/2014/main" val="4048848410"/>
                    </a:ext>
                  </a:extLst>
                </a:gridCol>
              </a:tblGrid>
              <a:tr h="8485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u="none" dirty="0">
                          <a:effectLst/>
                        </a:rPr>
                        <a:t>Velocidad, km/h</a:t>
                      </a:r>
                      <a:endParaRPr lang="en-US" sz="20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u="none" dirty="0">
                          <a:effectLst/>
                        </a:rPr>
                        <a:t>Riesgo comparado a 100 km/h</a:t>
                      </a:r>
                      <a:endParaRPr lang="en-US" sz="2000" b="0" u="none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00058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64722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32186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1889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632773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0054421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432687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93E6D4-F15D-43D8-9521-08D4C219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20</a:t>
            </a:fld>
            <a:endParaRPr lang="en-U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508B9C9-69DB-4906-9911-BA70AF317BC7}"/>
              </a:ext>
            </a:extLst>
          </p:cNvPr>
          <p:cNvSpPr txBox="1">
            <a:spLocks/>
          </p:cNvSpPr>
          <p:nvPr/>
        </p:nvSpPr>
        <p:spPr>
          <a:xfrm>
            <a:off x="875201" y="5638799"/>
            <a:ext cx="8946541" cy="2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dirty="0"/>
              <a:t>Fuente: </a:t>
            </a:r>
            <a:r>
              <a:rPr lang="es-ES_tradnl" dirty="0"/>
              <a:t>Herman </a:t>
            </a:r>
            <a:r>
              <a:rPr lang="es-ES_tradnl" dirty="0" err="1"/>
              <a:t>Helvik</a:t>
            </a:r>
            <a:r>
              <a:rPr lang="es-ES_tradnl" dirty="0"/>
              <a:t>, 2009, </a:t>
            </a:r>
            <a:r>
              <a:rPr lang="es-ES_tradnl"/>
              <a:t>el riesgo </a:t>
            </a:r>
            <a:r>
              <a:rPr lang="es-ES_tradnl" dirty="0"/>
              <a:t>de fallecimiento crece con un exponente 4,6 en zonas rurales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555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3132" cy="1400530"/>
          </a:xfrm>
        </p:spPr>
        <p:txBody>
          <a:bodyPr/>
          <a:lstStyle/>
          <a:p>
            <a:r>
              <a:rPr lang="es-CL" dirty="0"/>
              <a:t>Riesgo de la velocidad – Riesgo de la conducción en estado de ebriedad</a:t>
            </a:r>
            <a:endParaRPr 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93E6D4-F15D-43D8-9521-08D4C219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21</a:t>
            </a:fld>
            <a:endParaRPr lang="en-U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508B9C9-69DB-4906-9911-BA70AF317BC7}"/>
              </a:ext>
            </a:extLst>
          </p:cNvPr>
          <p:cNvSpPr txBox="1">
            <a:spLocks/>
          </p:cNvSpPr>
          <p:nvPr/>
        </p:nvSpPr>
        <p:spPr>
          <a:xfrm>
            <a:off x="646111" y="3735301"/>
            <a:ext cx="1131679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Manejar a 80 km/h en una zona de 60 km/h es como manejar con 2,1 gramos de Alcohol </a:t>
            </a:r>
            <a:r>
              <a:rPr lang="es-CL"/>
              <a:t>por litro de </a:t>
            </a:r>
            <a:r>
              <a:rPr lang="es-CL" dirty="0"/>
              <a:t>sangre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22D86B8-B787-493C-A604-EF6CCDD17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4" y="1853248"/>
            <a:ext cx="8080478" cy="3554839"/>
          </a:xfrm>
        </p:spPr>
      </p:pic>
    </p:spTree>
    <p:extLst>
      <p:ext uri="{BB962C8B-B14F-4D97-AF65-F5344CB8AC3E}">
        <p14:creationId xmlns:p14="http://schemas.microsoft.com/office/powerpoint/2010/main" val="2556341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Seguridad Vial en Chile</a:t>
            </a:r>
          </a:p>
          <a:p>
            <a:r>
              <a:rPr lang="es-CL" sz="2200" dirty="0"/>
              <a:t>Riesgo de la velocidad en el tránsito</a:t>
            </a:r>
          </a:p>
          <a:p>
            <a:r>
              <a:rPr lang="es-CL" sz="2200" b="1" dirty="0"/>
              <a:t>Otros efectos de la velocidad</a:t>
            </a:r>
          </a:p>
          <a:p>
            <a:r>
              <a:rPr lang="es-CL" sz="2200" dirty="0"/>
              <a:t>Velocidades Seguras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0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Seguridad Vial en Chile</a:t>
            </a:r>
          </a:p>
          <a:p>
            <a:r>
              <a:rPr lang="es-CL" sz="2200" dirty="0"/>
              <a:t>Riesgo de la velocidad en el tránsito</a:t>
            </a:r>
          </a:p>
          <a:p>
            <a:r>
              <a:rPr lang="es-CL" sz="2200" b="1" dirty="0"/>
              <a:t>Otros Efectos de la velocidad</a:t>
            </a:r>
          </a:p>
          <a:p>
            <a:pPr lvl="1"/>
            <a:r>
              <a:rPr lang="es-CL" sz="2000" b="1" dirty="0"/>
              <a:t>Tiempo de viaje</a:t>
            </a:r>
          </a:p>
          <a:p>
            <a:pPr lvl="1"/>
            <a:r>
              <a:rPr lang="es-CL" sz="2000" b="1" dirty="0"/>
              <a:t>Flujo vehicular</a:t>
            </a:r>
          </a:p>
          <a:p>
            <a:pPr lvl="1"/>
            <a:r>
              <a:rPr lang="es-CL" sz="2000" b="1" dirty="0"/>
              <a:t>Medio Ambiente</a:t>
            </a:r>
          </a:p>
          <a:p>
            <a:r>
              <a:rPr lang="es-CL" sz="2200" dirty="0"/>
              <a:t>Velocidades Seguras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80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8983C-08B0-49E0-97DC-B9CD8C6C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Tiempo de viaje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8BEEE4-DC46-47D4-85AD-189872095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05" y="1152983"/>
            <a:ext cx="7060382" cy="511418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7BFEEA-6060-461F-B272-04C18B3E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24</a:t>
            </a:fld>
            <a:endParaRPr lang="en-U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5038B96-370B-4CAD-A47D-5B62F093B1CD}"/>
              </a:ext>
            </a:extLst>
          </p:cNvPr>
          <p:cNvSpPr txBox="1">
            <a:spLocks/>
          </p:cNvSpPr>
          <p:nvPr/>
        </p:nvSpPr>
        <p:spPr>
          <a:xfrm>
            <a:off x="7404788" y="1364974"/>
            <a:ext cx="4787212" cy="488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La gente tiene una mala percepción de la variación del tiempo de viaje con la velocidad </a:t>
            </a:r>
          </a:p>
          <a:p>
            <a:endParaRPr lang="es-CL" sz="2200" dirty="0"/>
          </a:p>
          <a:p>
            <a:r>
              <a:rPr lang="es-CL" sz="2200" dirty="0"/>
              <a:t>Un reducción de la velocidad significa un aumento de tiempo viaje menos importante que lo que la gente imaginan </a:t>
            </a:r>
          </a:p>
          <a:p>
            <a:pPr marL="0" indent="0"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97243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377B-48D4-46B7-A739-5E0AB8F8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Reducción de la congestión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F7709C-74F9-4376-A954-E4091B29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25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3285CD1-3D9F-420A-BB55-01F18D7289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200154"/>
            <a:ext cx="6727145" cy="49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D3581A3-56F1-4304-A912-B352B0C73D9A}"/>
              </a:ext>
            </a:extLst>
          </p:cNvPr>
          <p:cNvSpPr txBox="1">
            <a:spLocks/>
          </p:cNvSpPr>
          <p:nvPr/>
        </p:nvSpPr>
        <p:spPr>
          <a:xfrm>
            <a:off x="7373256" y="1364974"/>
            <a:ext cx="4818743" cy="488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Menor velocidad -&gt; Menor distancia entre autos -&gt; Mayor trafico</a:t>
            </a:r>
          </a:p>
          <a:p>
            <a:endParaRPr lang="es-CL" sz="2200" dirty="0"/>
          </a:p>
          <a:p>
            <a:r>
              <a:rPr lang="es-CL" sz="2200" dirty="0"/>
              <a:t>Menor Velocidad -&gt; Menor diferencia de velocidad entre autos -&gt; Menor Congestión </a:t>
            </a:r>
          </a:p>
          <a:p>
            <a:endParaRPr lang="es-CL" sz="2200" dirty="0"/>
          </a:p>
          <a:p>
            <a:r>
              <a:rPr lang="es-CL" sz="2200" dirty="0"/>
              <a:t>Aplicación Limites de Velocidad Variables</a:t>
            </a:r>
          </a:p>
        </p:txBody>
      </p:sp>
    </p:spTree>
    <p:extLst>
      <p:ext uri="{BB962C8B-B14F-4D97-AF65-F5344CB8AC3E}">
        <p14:creationId xmlns:p14="http://schemas.microsoft.com/office/powerpoint/2010/main" val="392367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92487-552E-4D58-84FD-C3A912F2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Reducción de la contaminación</a:t>
            </a:r>
            <a:endParaRPr lang="es-C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8D737D4-8724-4A14-AE35-23ED3242D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312" y="1672213"/>
            <a:ext cx="8244114" cy="459997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83E46-FE4F-4BCB-A2C2-827A7115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26</a:t>
            </a:fld>
            <a:endParaRPr lang="en-U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C52BCFC-8683-4BC2-B433-BA013526E89F}"/>
              </a:ext>
            </a:extLst>
          </p:cNvPr>
          <p:cNvSpPr txBox="1">
            <a:spLocks/>
          </p:cNvSpPr>
          <p:nvPr/>
        </p:nvSpPr>
        <p:spPr>
          <a:xfrm>
            <a:off x="3239366" y="6272189"/>
            <a:ext cx="7951373" cy="628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sz="2200" dirty="0"/>
              <a:t>Fuente -  </a:t>
            </a:r>
            <a:r>
              <a:rPr lang="es-CL" dirty="0" err="1"/>
              <a:t>European</a:t>
            </a:r>
            <a:r>
              <a:rPr lang="es-CL" dirty="0"/>
              <a:t> </a:t>
            </a:r>
            <a:r>
              <a:rPr lang="es-CL" dirty="0" err="1"/>
              <a:t>Environment</a:t>
            </a:r>
            <a:r>
              <a:rPr lang="es-CL" dirty="0"/>
              <a:t> Agency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720060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25793-EE8D-4C54-822B-34EA92F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Reducción de la contaminación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3DF733-03E0-4C6A-9010-F7D4D869A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65" y="1152983"/>
            <a:ext cx="8788175" cy="499408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468A10-F4D1-49A3-9F5C-0551875A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7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Seguridad Vial en Chile</a:t>
            </a:r>
          </a:p>
          <a:p>
            <a:r>
              <a:rPr lang="es-CL" sz="2200" dirty="0"/>
              <a:t>Riesgo de la velocidad en el tránsito</a:t>
            </a:r>
          </a:p>
          <a:p>
            <a:r>
              <a:rPr lang="es-CL" sz="2200" dirty="0"/>
              <a:t>Otros efectos de la velocidad</a:t>
            </a:r>
          </a:p>
          <a:p>
            <a:r>
              <a:rPr lang="es-CL" sz="2200" b="1" dirty="0"/>
              <a:t>Velocidades Seguras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4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BB6F6-2318-4D0A-8BA8-001B2534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s-CL" dirty="0"/>
              <a:t>Fatalidades con la Velocidad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9EBDE-F53A-4AD0-A2E0-6A59A5F9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79" y="2110019"/>
            <a:ext cx="8946541" cy="4195481"/>
          </a:xfrm>
        </p:spPr>
        <p:txBody>
          <a:bodyPr>
            <a:normAutofit/>
          </a:bodyPr>
          <a:lstStyle/>
          <a:p>
            <a:r>
              <a:rPr lang="es-CL" dirty="0"/>
              <a:t>Atropellos</a:t>
            </a:r>
          </a:p>
          <a:p>
            <a:pPr lvl="1"/>
            <a:r>
              <a:rPr lang="es-CL" dirty="0"/>
              <a:t>30 km/h 10% de Fallecimiento</a:t>
            </a:r>
          </a:p>
          <a:p>
            <a:pPr lvl="1"/>
            <a:r>
              <a:rPr lang="es-CL" dirty="0"/>
              <a:t>50 km/h 90% de Fallecimiento</a:t>
            </a:r>
          </a:p>
          <a:p>
            <a:pPr lvl="1"/>
            <a:endParaRPr lang="es-CL" dirty="0"/>
          </a:p>
          <a:p>
            <a:r>
              <a:rPr lang="es-CL" dirty="0"/>
              <a:t>Choques laterales</a:t>
            </a:r>
          </a:p>
          <a:p>
            <a:pPr lvl="1"/>
            <a:r>
              <a:rPr lang="es-CL" dirty="0"/>
              <a:t>50km/h 10% de fallecimiento</a:t>
            </a:r>
          </a:p>
          <a:p>
            <a:pPr lvl="1"/>
            <a:r>
              <a:rPr lang="es-CL" dirty="0"/>
              <a:t>70km/h 90% de fallecimiento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Fuente: </a:t>
            </a:r>
            <a:r>
              <a:rPr lang="es-CL" dirty="0" err="1"/>
              <a:t>Wramborgs</a:t>
            </a:r>
            <a:r>
              <a:rPr lang="es-CL" dirty="0"/>
              <a:t> 2005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CA256D-E23F-4CF5-AEB3-D6B37A00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A70-8085-452F-BC20-F01834085F60}" type="slidenum">
              <a:rPr lang="en-US" smtClean="0"/>
              <a:t>29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EB1168-8A9F-4C48-A188-BFDBCE9C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0" y="1229650"/>
            <a:ext cx="7275647" cy="53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b="1" dirty="0"/>
              <a:t>Seguridad Vial en Chile</a:t>
            </a:r>
          </a:p>
          <a:p>
            <a:r>
              <a:rPr lang="es-CL" sz="2200" dirty="0"/>
              <a:t>Riesgo de la velocidad en el tránsito</a:t>
            </a:r>
          </a:p>
          <a:p>
            <a:r>
              <a:rPr lang="es-CL" dirty="0"/>
              <a:t>Otros efectos de la velocidad</a:t>
            </a:r>
          </a:p>
          <a:p>
            <a:r>
              <a:rPr lang="es-CL" sz="2200" dirty="0"/>
              <a:t>Velocidades Seguras </a:t>
            </a:r>
          </a:p>
          <a:p>
            <a:endParaRPr lang="es-CL" sz="2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7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BB6F6-2318-4D0A-8BA8-001B2534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40" y="545519"/>
            <a:ext cx="10406202" cy="1400530"/>
          </a:xfrm>
        </p:spPr>
        <p:txBody>
          <a:bodyPr/>
          <a:lstStyle/>
          <a:p>
            <a:r>
              <a:rPr lang="es-ES" dirty="0"/>
              <a:t>Heridos graves debido a la velocidad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9EBDE-F53A-4AD0-A2E0-6A59A5F9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40" y="2038850"/>
            <a:ext cx="8946541" cy="4195481"/>
          </a:xfrm>
        </p:spPr>
        <p:txBody>
          <a:bodyPr>
            <a:normAutofit/>
          </a:bodyPr>
          <a:lstStyle/>
          <a:p>
            <a:r>
              <a:rPr lang="es-CL" dirty="0"/>
              <a:t>Atropellos</a:t>
            </a:r>
          </a:p>
          <a:p>
            <a:pPr lvl="1"/>
            <a:r>
              <a:rPr lang="es-CL" dirty="0"/>
              <a:t>30 km/h 30% de Heridos graves</a:t>
            </a:r>
          </a:p>
          <a:p>
            <a:pPr lvl="1"/>
            <a:r>
              <a:rPr lang="es-CL" dirty="0"/>
              <a:t>50 km/h 90% de  Heridos graves</a:t>
            </a:r>
          </a:p>
          <a:p>
            <a:pPr lvl="1"/>
            <a:endParaRPr lang="es-CL" dirty="0"/>
          </a:p>
          <a:p>
            <a:r>
              <a:rPr lang="es-CL" dirty="0"/>
              <a:t>Choques laterales (lado cercano)</a:t>
            </a:r>
          </a:p>
          <a:p>
            <a:pPr lvl="1"/>
            <a:r>
              <a:rPr lang="es-CL" dirty="0"/>
              <a:t>30km/h 10% de Heridos graves</a:t>
            </a:r>
          </a:p>
          <a:p>
            <a:pPr lvl="1"/>
            <a:r>
              <a:rPr lang="es-CL" dirty="0"/>
              <a:t>50km/h 90% de Heridos graves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Fuente: </a:t>
            </a:r>
            <a:r>
              <a:rPr lang="es-CL" dirty="0" err="1"/>
              <a:t>Jurewicz</a:t>
            </a:r>
            <a:r>
              <a:rPr lang="es-CL" dirty="0"/>
              <a:t> 2016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CA256D-E23F-4CF5-AEB3-D6B37A00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A70-8085-452F-BC20-F01834085F60}" type="slidenum">
              <a:rPr lang="en-US" smtClean="0"/>
              <a:t>30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359C5E-858B-4498-A439-664E0A1B7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1" y="1249018"/>
            <a:ext cx="6595015" cy="54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4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B21AA-90AB-457D-A81C-3F341C8A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Velocidades Seguras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F051901-43FE-43B0-8A13-1376719B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648" y="1378857"/>
            <a:ext cx="6546551" cy="4850887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6E155E-31AA-4F3B-BD0B-87EB85CF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31</a:t>
            </a:fld>
            <a:endParaRPr lang="en-U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E4DC425-7679-48E5-93FA-B34CFB0ED6C8}"/>
              </a:ext>
            </a:extLst>
          </p:cNvPr>
          <p:cNvSpPr txBox="1">
            <a:spLocks/>
          </p:cNvSpPr>
          <p:nvPr/>
        </p:nvSpPr>
        <p:spPr>
          <a:xfrm>
            <a:off x="2120313" y="6229744"/>
            <a:ext cx="7951373" cy="628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s-CL" sz="2200" dirty="0"/>
              <a:t>Organización Mundial de la Salud – Control de la velocidad</a:t>
            </a:r>
          </a:p>
        </p:txBody>
      </p:sp>
    </p:spTree>
    <p:extLst>
      <p:ext uri="{BB962C8B-B14F-4D97-AF65-F5344CB8AC3E}">
        <p14:creationId xmlns:p14="http://schemas.microsoft.com/office/powerpoint/2010/main" val="522305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33B19CF-444A-4E85-9AB7-4E76F95A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476143"/>
            <a:ext cx="1180768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6000" dirty="0"/>
              <a:t>La Velocidad Mata</a:t>
            </a:r>
          </a:p>
          <a:p>
            <a:pPr marL="0" indent="0">
              <a:buNone/>
            </a:pPr>
            <a:r>
              <a:rPr lang="es-CL" sz="6000" dirty="0"/>
              <a:t>Siempre maneja con cuidado 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0497DF01-46DE-43CD-AC10-FD867063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32</a:t>
            </a:fld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B824C8-41AA-40D1-8E0F-9ACAE2BD8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043"/>
            <a:ext cx="12192000" cy="16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Referencias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hizo referencia a varios estudios o presentaciones. </a:t>
            </a:r>
            <a:r>
              <a:rPr lang="es-ES"/>
              <a:t>Se indicó la fuente, pero, si no puede encontrar un documento y lo quiere, por favor contáctanos</a:t>
            </a:r>
          </a:p>
          <a:p>
            <a:endParaRPr lang="es-CL" dirty="0"/>
          </a:p>
          <a:p>
            <a:r>
              <a:rPr lang="es-CL" dirty="0"/>
              <a:t>Wikipedia page sobre la Seguridad Vial en Chile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https://es.wikipedia.org/wiki/Seguridad_vial_en_Chile</a:t>
            </a:r>
            <a:r>
              <a:rPr lang="es-CL" dirty="0"/>
              <a:t> 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Datos/Estadísticas CONASET</a:t>
            </a:r>
          </a:p>
          <a:p>
            <a:pPr marL="0" indent="0">
              <a:buNone/>
            </a:pPr>
            <a:r>
              <a:rPr lang="es-CL" dirty="0">
                <a:hlinkClick r:id="rId3"/>
              </a:rPr>
              <a:t>https://www.conaset.cl/programa/observatorio-datos-estadistica/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FA0F4F-633D-4C53-8EEB-7E4571D5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A70-8085-452F-BC20-F01834085F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Seguridad vial en Chile - Cifras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6810" cy="4195481"/>
          </a:xfrm>
        </p:spPr>
        <p:txBody>
          <a:bodyPr/>
          <a:lstStyle/>
          <a:p>
            <a:r>
              <a:rPr lang="es-CL" sz="2200" dirty="0"/>
              <a:t>Cerca de 2.000 fallecidos y </a:t>
            </a:r>
            <a:r>
              <a:rPr lang="en-US" sz="2200" dirty="0"/>
              <a:t>60.000 </a:t>
            </a:r>
            <a:r>
              <a:rPr lang="en-US" sz="2200" dirty="0" err="1"/>
              <a:t>heridos</a:t>
            </a:r>
            <a:r>
              <a:rPr lang="en-US" sz="2200" dirty="0"/>
              <a:t>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año</a:t>
            </a:r>
            <a:endParaRPr lang="en-US" sz="2200" dirty="0"/>
          </a:p>
          <a:p>
            <a:endParaRPr lang="en-US" sz="2200" dirty="0"/>
          </a:p>
          <a:p>
            <a:r>
              <a:rPr lang="es-ES" sz="2400" dirty="0"/>
              <a:t>En 2016, los siniestros de tránsito son la primera causa de muertes por los 5-34 años (</a:t>
            </a:r>
            <a:r>
              <a:rPr lang="es-ES" sz="2400"/>
              <a:t>según ministerio de Salud)</a:t>
            </a:r>
            <a:endParaRPr lang="en-US" sz="2200" dirty="0"/>
          </a:p>
          <a:p>
            <a:endParaRPr lang="es-CL" sz="2200" dirty="0"/>
          </a:p>
          <a:p>
            <a:r>
              <a:rPr lang="es-ES" sz="2200" dirty="0"/>
              <a:t>En 2015, Chile fue el país de la OECD con la peor tasa de mortalidad, 12,4 fallecidos por cada 100 000 habitantes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D5646A-CD83-4FB8-ACA8-091EDEC8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Víctimas fatales – Tendencia largo plazo</a:t>
            </a:r>
            <a:endParaRPr 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9E48EA-CEBA-4F0A-8D81-1BA925F9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5</a:t>
            </a:fld>
            <a:endParaRPr lang="en-US"/>
          </a:p>
        </p:txBody>
      </p:sp>
      <p:pic>
        <p:nvPicPr>
          <p:cNvPr id="8" name="Marcador de contenido 7" descr="Imagen que contiene edificio, texto&#10;&#10;Descripción generada automáticamente">
            <a:extLst>
              <a:ext uri="{FF2B5EF4-FFF2-40B4-BE49-F238E27FC236}">
                <a16:creationId xmlns:a16="http://schemas.microsoft.com/office/drawing/2014/main" id="{FE6B5B54-CF41-4662-9180-CD438DD0B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65" y="1853248"/>
            <a:ext cx="9318870" cy="4288329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3E2440-7D62-4980-A6E3-D807250DA883}"/>
              </a:ext>
            </a:extLst>
          </p:cNvPr>
          <p:cNvSpPr txBox="1"/>
          <p:nvPr/>
        </p:nvSpPr>
        <p:spPr>
          <a:xfrm>
            <a:off x="1855304" y="6370819"/>
            <a:ext cx="1066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Datos CONASET y ministerio de Salud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9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Víctimas Fatales – Tendencia largo plazo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Los países exitosos en la materia logran reducir el total de fatalidades de manera permanente en el tiempo. Por ejemplo:</a:t>
            </a:r>
          </a:p>
          <a:p>
            <a:pPr lvl="1"/>
            <a:r>
              <a:rPr lang="es-CL" dirty="0"/>
              <a:t>Gran Bretaña redujo su mortalidad vial de 7.700 (año 1972) a 1.792 (año 2015) y</a:t>
            </a:r>
          </a:p>
          <a:p>
            <a:pPr lvl="1"/>
            <a:r>
              <a:rPr lang="es-CL" dirty="0"/>
              <a:t>España, de 9.344 (año 1989) a 1.810 (año 2016).</a:t>
            </a:r>
          </a:p>
          <a:p>
            <a:endParaRPr lang="es-CL" dirty="0"/>
          </a:p>
          <a:p>
            <a:r>
              <a:rPr lang="es-CL" dirty="0"/>
              <a:t>Chile debe reducir, de manera significativa, el número de personas que fallecen en siniestros viales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/>
              <a:t>Causas de muerte en el tránsito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98926" y="6370819"/>
            <a:ext cx="1232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CONASET – </a:t>
            </a:r>
            <a:r>
              <a:rPr lang="es-CL" dirty="0">
                <a:hlinkClick r:id="rId2"/>
              </a:rPr>
              <a:t>Informe Velocidad 2017</a:t>
            </a:r>
            <a:r>
              <a:rPr lang="es-CL" dirty="0"/>
              <a:t> Numero de fallecidos solo contados 24 h después del siniestro</a:t>
            </a:r>
            <a:endParaRPr lang="en-US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992777" y="1281946"/>
            <a:ext cx="8946541" cy="419548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2200" dirty="0"/>
              <a:t>La velocidad es la primera causa de muerte por siniestros de tránsito en Chile, con al </a:t>
            </a:r>
            <a:r>
              <a:rPr lang="es-CL" sz="2200"/>
              <a:t>menos 4.454 </a:t>
            </a:r>
            <a:r>
              <a:rPr lang="es-CL" sz="2200" dirty="0"/>
              <a:t>muertos en 10 años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BA724E-F9FD-4BD5-8D66-1D11659CC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72" y="2175338"/>
            <a:ext cx="9236767" cy="40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BB6F6-2318-4D0A-8BA8-001B2534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s-CL" dirty="0"/>
              <a:t>Situación en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9EBDE-F53A-4AD0-A2E0-6A59A5F9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88796"/>
            <a:ext cx="9453851" cy="4195481"/>
          </a:xfrm>
        </p:spPr>
        <p:txBody>
          <a:bodyPr>
            <a:normAutofit/>
          </a:bodyPr>
          <a:lstStyle/>
          <a:p>
            <a:r>
              <a:rPr lang="es-ES_tradnl" dirty="0"/>
              <a:t>Según un estudio de la CONASET de 2014- 2015</a:t>
            </a:r>
          </a:p>
          <a:p>
            <a:pPr lvl="1"/>
            <a:r>
              <a:rPr lang="es-ES_tradnl" dirty="0"/>
              <a:t>5 de 10 conductores van a exceso de velocidad de manera permanente en zonas rurales</a:t>
            </a:r>
          </a:p>
          <a:p>
            <a:pPr lvl="1"/>
            <a:r>
              <a:rPr lang="es-ES_tradnl" dirty="0"/>
              <a:t>4 de 10 conductores van a exceso de velocidad de manera permanente en zonas urbanas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CA256D-E23F-4CF5-AEB3-D6B37A00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A70-8085-452F-BC20-F01834085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8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Seguridad Vial en Chile</a:t>
            </a:r>
          </a:p>
          <a:p>
            <a:r>
              <a:rPr lang="es-CL" sz="2200" b="1" dirty="0"/>
              <a:t>Riesgo de la velocidad en el tránsito</a:t>
            </a:r>
          </a:p>
          <a:p>
            <a:r>
              <a:rPr lang="es-CL" dirty="0"/>
              <a:t>Otros efectos de la velocidad</a:t>
            </a:r>
            <a:endParaRPr lang="es-CL" sz="2200" dirty="0"/>
          </a:p>
          <a:p>
            <a:r>
              <a:rPr lang="es-CL" sz="2200" dirty="0"/>
              <a:t>Velocidades Seguras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83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18183</TotalTime>
  <Words>1079</Words>
  <Application>Microsoft Office PowerPoint</Application>
  <PresentationFormat>Panorámica</PresentationFormat>
  <Paragraphs>227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Courier</vt:lpstr>
      <vt:lpstr>Wingdings 3</vt:lpstr>
      <vt:lpstr>Ion</vt:lpstr>
      <vt:lpstr>La Velocidad Mata</vt:lpstr>
      <vt:lpstr>Agenda</vt:lpstr>
      <vt:lpstr>Agenda</vt:lpstr>
      <vt:lpstr>Seguridad vial en Chile - Cifras</vt:lpstr>
      <vt:lpstr>Víctimas fatales – Tendencia largo plazo</vt:lpstr>
      <vt:lpstr>Víctimas Fatales – Tendencia largo plazo</vt:lpstr>
      <vt:lpstr>Causas de muerte en el tránsito</vt:lpstr>
      <vt:lpstr>Situación en Chile</vt:lpstr>
      <vt:lpstr>Agenda</vt:lpstr>
      <vt:lpstr>Agenda</vt:lpstr>
      <vt:lpstr>Campos de visión</vt:lpstr>
      <vt:lpstr>Campos de visión</vt:lpstr>
      <vt:lpstr>Distancia de detención</vt:lpstr>
      <vt:lpstr>Energía </vt:lpstr>
      <vt:lpstr>Energía</vt:lpstr>
      <vt:lpstr>Riesgo de un atropello peatonal</vt:lpstr>
      <vt:lpstr>Evolución del riesgo de la velocidad </vt:lpstr>
      <vt:lpstr>Riesgo de fatalidad en función de la velocidad – en zonas de tránsito calmado</vt:lpstr>
      <vt:lpstr>Riesgo de fatalidad en función de la velocidad – En zonas urbanas </vt:lpstr>
      <vt:lpstr>Riesgo de fatalidad en función de la velocidad – en zonas rurales</vt:lpstr>
      <vt:lpstr>Riesgo de la velocidad – Riesgo de la conducción en estado de ebriedad</vt:lpstr>
      <vt:lpstr>Agenda</vt:lpstr>
      <vt:lpstr>Agenda</vt:lpstr>
      <vt:lpstr>Tiempo de viaje</vt:lpstr>
      <vt:lpstr>Reducción de la congestión </vt:lpstr>
      <vt:lpstr>Reducción de la contaminación</vt:lpstr>
      <vt:lpstr>Reducción de la contaminación</vt:lpstr>
      <vt:lpstr>Agenda</vt:lpstr>
      <vt:lpstr>Fatalidades con la Velocidad</vt:lpstr>
      <vt:lpstr>Heridos graves debido a la velocidad</vt:lpstr>
      <vt:lpstr>Velocidades Seguras</vt:lpstr>
      <vt:lpstr>Presentación de PowerPoint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ley – Regulación del exceso de Velocidad y la conducción temeraria</dc:title>
  <dc:creator>Axel Rimbaud</dc:creator>
  <cp:lastModifiedBy>Axel Rimbaud</cp:lastModifiedBy>
  <cp:revision>305</cp:revision>
  <dcterms:created xsi:type="dcterms:W3CDTF">2018-10-12T16:05:15Z</dcterms:created>
  <dcterms:modified xsi:type="dcterms:W3CDTF">2019-11-22T22:21:04Z</dcterms:modified>
</cp:coreProperties>
</file>