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80" r:id="rId3"/>
    <p:sldId id="261" r:id="rId4"/>
    <p:sldId id="258" r:id="rId5"/>
    <p:sldId id="259" r:id="rId6"/>
    <p:sldId id="278" r:id="rId7"/>
    <p:sldId id="267" r:id="rId8"/>
    <p:sldId id="332" r:id="rId9"/>
    <p:sldId id="265" r:id="rId10"/>
    <p:sldId id="329" r:id="rId11"/>
    <p:sldId id="264" r:id="rId12"/>
    <p:sldId id="266" r:id="rId13"/>
    <p:sldId id="315" r:id="rId14"/>
    <p:sldId id="337" r:id="rId15"/>
    <p:sldId id="289" r:id="rId16"/>
    <p:sldId id="294" r:id="rId17"/>
    <p:sldId id="311" r:id="rId18"/>
    <p:sldId id="296" r:id="rId19"/>
    <p:sldId id="333" r:id="rId20"/>
    <p:sldId id="300" r:id="rId21"/>
    <p:sldId id="308" r:id="rId22"/>
    <p:sldId id="310" r:id="rId23"/>
    <p:sldId id="301" r:id="rId24"/>
    <p:sldId id="334" r:id="rId25"/>
    <p:sldId id="302" r:id="rId26"/>
    <p:sldId id="307" r:id="rId27"/>
    <p:sldId id="297" r:id="rId28"/>
    <p:sldId id="338" r:id="rId29"/>
    <p:sldId id="317" r:id="rId30"/>
    <p:sldId id="330" r:id="rId31"/>
    <p:sldId id="331" r:id="rId32"/>
    <p:sldId id="314" r:id="rId33"/>
    <p:sldId id="335" r:id="rId34"/>
    <p:sldId id="336" r:id="rId35"/>
    <p:sldId id="339" r:id="rId36"/>
    <p:sldId id="340" r:id="rId37"/>
    <p:sldId id="27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86" d="100"/>
          <a:sy n="86" d="100"/>
        </p:scale>
        <p:origin x="461" y="58"/>
      </p:cViewPr>
      <p:guideLst/>
    </p:cSldViewPr>
  </p:slid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5F14380-831C-4796-B2F5-FBADBF7DAF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E4B270CB-578A-435C-ABF1-38FF318E12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60082E-E18F-422E-A98A-8CC0D9F2CFE3}" type="datetimeFigureOut">
              <a:rPr lang="es-CL" smtClean="0"/>
              <a:t>11-10-2020</a:t>
            </a:fld>
            <a:endParaRPr lang="es-CL"/>
          </a:p>
        </p:txBody>
      </p:sp>
      <p:sp>
        <p:nvSpPr>
          <p:cNvPr id="4" name="Marcador de pie de página 3">
            <a:extLst>
              <a:ext uri="{FF2B5EF4-FFF2-40B4-BE49-F238E27FC236}">
                <a16:creationId xmlns:a16="http://schemas.microsoft.com/office/drawing/2014/main" id="{48FCD91E-EBFE-4080-8997-6F02B00C39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B3058822-EFB8-43E3-B5C4-62D908C99D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83101-7A44-4E0C-9FFF-3E942433B8BA}" type="slidenum">
              <a:rPr lang="es-CL" smtClean="0"/>
              <a:t>‹#›</a:t>
            </a:fld>
            <a:endParaRPr lang="es-CL"/>
          </a:p>
        </p:txBody>
      </p:sp>
    </p:spTree>
    <p:extLst>
      <p:ext uri="{BB962C8B-B14F-4D97-AF65-F5344CB8AC3E}">
        <p14:creationId xmlns:p14="http://schemas.microsoft.com/office/powerpoint/2010/main" val="569376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ED2D9-815A-448A-AE00-FD098DD44C17}" type="datetimeFigureOut">
              <a:rPr lang="en-US" smtClean="0"/>
              <a:t>10/11/2020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0A805-9CBC-4E66-97A4-E3F5E4B84B42}" type="slidenum">
              <a:rPr lang="en-US" smtClean="0"/>
              <a:t>‹#›</a:t>
            </a:fld>
            <a:endParaRPr lang="en-US"/>
          </a:p>
        </p:txBody>
      </p:sp>
    </p:spTree>
    <p:extLst>
      <p:ext uri="{BB962C8B-B14F-4D97-AF65-F5344CB8AC3E}">
        <p14:creationId xmlns:p14="http://schemas.microsoft.com/office/powerpoint/2010/main" val="2650793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2A0A805-9CBC-4E66-97A4-E3F5E4B84B42}" type="slidenum">
              <a:rPr lang="en-US" smtClean="0"/>
              <a:t>1</a:t>
            </a:fld>
            <a:endParaRPr lang="en-US" dirty="0"/>
          </a:p>
        </p:txBody>
      </p:sp>
      <p:sp>
        <p:nvSpPr>
          <p:cNvPr id="5" name="Marcador de pie de página 4">
            <a:extLst>
              <a:ext uri="{FF2B5EF4-FFF2-40B4-BE49-F238E27FC236}">
                <a16:creationId xmlns:a16="http://schemas.microsoft.com/office/drawing/2014/main" id="{F50EC16A-6825-45E6-8E83-FBA9172FD14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52552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pic>
        <p:nvPicPr>
          <p:cNvPr id="8" name="Imagen 7">
            <a:extLst>
              <a:ext uri="{FF2B5EF4-FFF2-40B4-BE49-F238E27FC236}">
                <a16:creationId xmlns:a16="http://schemas.microsoft.com/office/drawing/2014/main" id="{9CDEC5CE-B938-4B97-B792-20FB94270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6628"/>
            <a:ext cx="1894114" cy="631371"/>
          </a:xfrm>
          <a:prstGeom prst="rect">
            <a:avLst/>
          </a:prstGeom>
        </p:spPr>
      </p:pic>
    </p:spTree>
    <p:extLst>
      <p:ext uri="{BB962C8B-B14F-4D97-AF65-F5344CB8AC3E}">
        <p14:creationId xmlns:p14="http://schemas.microsoft.com/office/powerpoint/2010/main" val="331496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377204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84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859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93171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262013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261056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964665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79197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25600" y="228601"/>
            <a:ext cx="9129184" cy="461963"/>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1625600" y="1066800"/>
            <a:ext cx="4826000" cy="5029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6654800" y="1066800"/>
            <a:ext cx="4826000" cy="2438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6654800" y="3657600"/>
            <a:ext cx="4826000" cy="2438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42622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pic>
        <p:nvPicPr>
          <p:cNvPr id="9" name="Imagen 8">
            <a:extLst>
              <a:ext uri="{FF2B5EF4-FFF2-40B4-BE49-F238E27FC236}">
                <a16:creationId xmlns:a16="http://schemas.microsoft.com/office/drawing/2014/main" id="{0A307B6A-1D8E-4FBB-A43F-4764BE3CF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6628"/>
            <a:ext cx="1894114" cy="631371"/>
          </a:xfrm>
          <a:prstGeom prst="rect">
            <a:avLst/>
          </a:prstGeom>
        </p:spPr>
      </p:pic>
    </p:spTree>
    <p:extLst>
      <p:ext uri="{BB962C8B-B14F-4D97-AF65-F5344CB8AC3E}">
        <p14:creationId xmlns:p14="http://schemas.microsoft.com/office/powerpoint/2010/main" val="235320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21483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20031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291874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40694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02618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80792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75519-DAE0-469C-A73F-2DE09E5695CC}" type="slidenum">
              <a:rPr lang="en-US" smtClean="0"/>
              <a:t>‹#›</a:t>
            </a:fld>
            <a:endParaRPr lang="en-US"/>
          </a:p>
        </p:txBody>
      </p:sp>
    </p:spTree>
    <p:extLst>
      <p:ext uri="{BB962C8B-B14F-4D97-AF65-F5344CB8AC3E}">
        <p14:creationId xmlns:p14="http://schemas.microsoft.com/office/powerpoint/2010/main" val="145581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D75519-DAE0-469C-A73F-2DE09E5695CC}" type="slidenum">
              <a:rPr lang="en-US" smtClean="0"/>
              <a:t>‹#›</a:t>
            </a:fld>
            <a:endParaRPr lang="en-US"/>
          </a:p>
        </p:txBody>
      </p:sp>
    </p:spTree>
    <p:extLst>
      <p:ext uri="{BB962C8B-B14F-4D97-AF65-F5344CB8AC3E}">
        <p14:creationId xmlns:p14="http://schemas.microsoft.com/office/powerpoint/2010/main" val="4127836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acto.org/publication/city-limit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mara.cl/legislacion/ProyectosDeLey/tramitacion.aspx?prmID=10531&amp;prmBL=10109-15" TargetMode="External"/><Relationship Id="rId2" Type="http://schemas.openxmlformats.org/officeDocument/2006/relationships/hyperlink" Target="https://www.camara.cl/legislacion/ProyectosDeLey/tramitacion.aspx?prmID=12582&amp;prmBoletin=12065-1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hange.org/ContraExcesoVelocidadChil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mara.cl/legislacion/ProyectosDeLey/tramitacion.aspx?prmID=12582&amp;prmBoletin=12065-15" TargetMode="External"/><Relationship Id="rId2" Type="http://schemas.openxmlformats.org/officeDocument/2006/relationships/hyperlink" Target="https://www.camara.cl/legislacion/ProyectosDeLey/tramitacion.aspx?prmID=10531&amp;prmBL=10109-15" TargetMode="External"/><Relationship Id="rId1" Type="http://schemas.openxmlformats.org/officeDocument/2006/relationships/slideLayout" Target="../slideLayouts/slideLayout2.xml"/><Relationship Id="rId6" Type="http://schemas.openxmlformats.org/officeDocument/2006/relationships/hyperlink" Target="https://es.wikipedia.org/wiki/Seguridad_vial_en_Chile" TargetMode="External"/><Relationship Id="rId5" Type="http://schemas.openxmlformats.org/officeDocument/2006/relationships/hyperlink" Target="https://www.contraexceso.org/control-automatizado-de-velocidad" TargetMode="External"/><Relationship Id="rId4" Type="http://schemas.openxmlformats.org/officeDocument/2006/relationships/hyperlink" Target="https://www.contraexceso.org/limites-de-velocidad-apropiada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onaset.cl/wp-content/uploads/2018/07/Velocidad-imprudente-y-p%C3%A9rdida-control-2017.pdf"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447800"/>
            <a:ext cx="10235856" cy="3329581"/>
          </a:xfrm>
        </p:spPr>
        <p:txBody>
          <a:bodyPr/>
          <a:lstStyle/>
          <a:p>
            <a:r>
              <a:rPr lang="es-CL" sz="4800" dirty="0"/>
              <a:t>Delito de Exceso de Velocidad Temerario</a:t>
            </a:r>
            <a:endParaRPr lang="en-US" sz="4800" dirty="0"/>
          </a:p>
        </p:txBody>
      </p:sp>
      <p:sp>
        <p:nvSpPr>
          <p:cNvPr id="3" name="Subtítulo 2"/>
          <p:cNvSpPr>
            <a:spLocks noGrp="1"/>
          </p:cNvSpPr>
          <p:nvPr>
            <p:ph type="subTitle" idx="1"/>
          </p:nvPr>
        </p:nvSpPr>
        <p:spPr/>
        <p:txBody>
          <a:bodyPr/>
          <a:lstStyle/>
          <a:p>
            <a:r>
              <a:rPr lang="es-CL" dirty="0"/>
              <a:t>Axel Rimbaud – 10 OCTUBRE 2020</a:t>
            </a:r>
            <a:endParaRPr lang="en-US" dirty="0"/>
          </a:p>
          <a:p>
            <a:r>
              <a:rPr lang="es-CL" dirty="0"/>
              <a:t>Movimiento Contra el Exceso de velocidad Letal Chile</a:t>
            </a:r>
            <a:endParaRPr lang="en-US" dirty="0"/>
          </a:p>
        </p:txBody>
      </p:sp>
      <p:sp>
        <p:nvSpPr>
          <p:cNvPr id="5" name="Marcador de número de diapositiva 4">
            <a:extLst>
              <a:ext uri="{FF2B5EF4-FFF2-40B4-BE49-F238E27FC236}">
                <a16:creationId xmlns:a16="http://schemas.microsoft.com/office/drawing/2014/main" id="{44EFA3B6-130E-4AA6-8C3D-854BC2079200}"/>
              </a:ext>
            </a:extLst>
          </p:cNvPr>
          <p:cNvSpPr>
            <a:spLocks noGrp="1"/>
          </p:cNvSpPr>
          <p:nvPr>
            <p:ph type="sldNum" sz="quarter" idx="12"/>
          </p:nvPr>
        </p:nvSpPr>
        <p:spPr/>
        <p:txBody>
          <a:bodyPr/>
          <a:lstStyle/>
          <a:p>
            <a:fld id="{40D75519-DAE0-469C-A73F-2DE09E5695CC}" type="slidenum">
              <a:rPr lang="en-US" smtClean="0"/>
              <a:t>1</a:t>
            </a:fld>
            <a:endParaRPr lang="en-US" dirty="0"/>
          </a:p>
        </p:txBody>
      </p:sp>
    </p:spTree>
    <p:extLst>
      <p:ext uri="{BB962C8B-B14F-4D97-AF65-F5344CB8AC3E}">
        <p14:creationId xmlns:p14="http://schemas.microsoft.com/office/powerpoint/2010/main" val="265007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Sanciones actuales – Multas </a:t>
            </a:r>
            <a:endParaRPr lang="en-US" dirty="0"/>
          </a:p>
        </p:txBody>
      </p:sp>
      <p:sp>
        <p:nvSpPr>
          <p:cNvPr id="4" name="Marcador de número de diapositiva 3">
            <a:extLst>
              <a:ext uri="{FF2B5EF4-FFF2-40B4-BE49-F238E27FC236}">
                <a16:creationId xmlns:a16="http://schemas.microsoft.com/office/drawing/2014/main" id="{9ED861C6-889D-441C-BDFB-992874B84951}"/>
              </a:ext>
            </a:extLst>
          </p:cNvPr>
          <p:cNvSpPr>
            <a:spLocks noGrp="1"/>
          </p:cNvSpPr>
          <p:nvPr>
            <p:ph type="sldNum" sz="quarter" idx="12"/>
          </p:nvPr>
        </p:nvSpPr>
        <p:spPr/>
        <p:txBody>
          <a:bodyPr/>
          <a:lstStyle/>
          <a:p>
            <a:fld id="{40D75519-DAE0-469C-A73F-2DE09E5695CC}" type="slidenum">
              <a:rPr lang="en-US" smtClean="0"/>
              <a:t>10</a:t>
            </a:fld>
            <a:endParaRPr lang="en-US"/>
          </a:p>
        </p:txBody>
      </p:sp>
      <p:pic>
        <p:nvPicPr>
          <p:cNvPr id="6" name="Picture 5">
            <a:extLst>
              <a:ext uri="{FF2B5EF4-FFF2-40B4-BE49-F238E27FC236}">
                <a16:creationId xmlns:a16="http://schemas.microsoft.com/office/drawing/2014/main" id="{2FD3F981-A848-417F-B3DC-5F540C1984AC}"/>
              </a:ext>
            </a:extLst>
          </p:cNvPr>
          <p:cNvPicPr>
            <a:picLocks noChangeAspect="1"/>
          </p:cNvPicPr>
          <p:nvPr/>
        </p:nvPicPr>
        <p:blipFill>
          <a:blip r:embed="rId2"/>
          <a:stretch>
            <a:fillRect/>
          </a:stretch>
        </p:blipFill>
        <p:spPr>
          <a:xfrm>
            <a:off x="2285878" y="1304848"/>
            <a:ext cx="7620243" cy="5301039"/>
          </a:xfrm>
          <a:prstGeom prst="rect">
            <a:avLst/>
          </a:prstGeom>
        </p:spPr>
      </p:pic>
    </p:spTree>
    <p:extLst>
      <p:ext uri="{BB962C8B-B14F-4D97-AF65-F5344CB8AC3E}">
        <p14:creationId xmlns:p14="http://schemas.microsoft.com/office/powerpoint/2010/main" val="84861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457318" cy="1400530"/>
          </a:xfrm>
        </p:spPr>
        <p:txBody>
          <a:bodyPr/>
          <a:lstStyle/>
          <a:p>
            <a:r>
              <a:rPr lang="es-CL" dirty="0"/>
              <a:t>Sanciones actuales al exceso de velocidad - Cuasidelito</a:t>
            </a:r>
            <a:endParaRPr lang="en-US" dirty="0"/>
          </a:p>
        </p:txBody>
      </p:sp>
      <p:sp>
        <p:nvSpPr>
          <p:cNvPr id="3" name="Marcador de contenido 2"/>
          <p:cNvSpPr>
            <a:spLocks noGrp="1"/>
          </p:cNvSpPr>
          <p:nvPr>
            <p:ph idx="1"/>
          </p:nvPr>
        </p:nvSpPr>
        <p:spPr>
          <a:xfrm>
            <a:off x="1103312" y="2052918"/>
            <a:ext cx="10000117" cy="4195481"/>
          </a:xfrm>
        </p:spPr>
        <p:txBody>
          <a:bodyPr/>
          <a:lstStyle/>
          <a:p>
            <a:r>
              <a:rPr lang="es-ES_tradnl" sz="1800" dirty="0"/>
              <a:t>En caso de lesiones o de muerte</a:t>
            </a:r>
          </a:p>
          <a:p>
            <a:pPr lvl="1"/>
            <a:r>
              <a:rPr lang="es-ES_tradnl" dirty="0"/>
              <a:t>Hoy esta tipificado como un cuasidelito que presume que es un “accidente” y que el conductor no tenía la intención de matar </a:t>
            </a:r>
          </a:p>
          <a:p>
            <a:r>
              <a:rPr lang="es-CL" sz="1800" dirty="0"/>
              <a:t>La ley no hace la diferencia entre</a:t>
            </a:r>
          </a:p>
          <a:p>
            <a:pPr lvl="1"/>
            <a:r>
              <a:rPr lang="es-CL" dirty="0"/>
              <a:t>“accidentes” e</a:t>
            </a:r>
          </a:p>
          <a:p>
            <a:pPr lvl="1"/>
            <a:r>
              <a:rPr lang="es-ES_tradnl" dirty="0"/>
              <a:t>“imprudencia” que pone la vida de los demás en peligro</a:t>
            </a:r>
            <a:endParaRPr lang="en-US" dirty="0"/>
          </a:p>
          <a:p>
            <a:pPr lvl="1"/>
            <a:endParaRPr lang="es-CL" sz="2200" dirty="0"/>
          </a:p>
          <a:p>
            <a:endParaRPr lang="es-CL" dirty="0"/>
          </a:p>
          <a:p>
            <a:endParaRPr lang="en-US" dirty="0"/>
          </a:p>
        </p:txBody>
      </p:sp>
      <p:sp>
        <p:nvSpPr>
          <p:cNvPr id="4" name="Marcador de número de diapositiva 3">
            <a:extLst>
              <a:ext uri="{FF2B5EF4-FFF2-40B4-BE49-F238E27FC236}">
                <a16:creationId xmlns:a16="http://schemas.microsoft.com/office/drawing/2014/main" id="{E170EEA7-BF35-49F0-865C-AEBFFF2869E6}"/>
              </a:ext>
            </a:extLst>
          </p:cNvPr>
          <p:cNvSpPr>
            <a:spLocks noGrp="1"/>
          </p:cNvSpPr>
          <p:nvPr>
            <p:ph type="sldNum" sz="quarter" idx="12"/>
          </p:nvPr>
        </p:nvSpPr>
        <p:spPr/>
        <p:txBody>
          <a:bodyPr/>
          <a:lstStyle/>
          <a:p>
            <a:fld id="{40D75519-DAE0-469C-A73F-2DE09E5695CC}" type="slidenum">
              <a:rPr lang="en-US" smtClean="0"/>
              <a:t>11</a:t>
            </a:fld>
            <a:endParaRPr lang="en-US"/>
          </a:p>
        </p:txBody>
      </p:sp>
    </p:spTree>
    <p:extLst>
      <p:ext uri="{BB962C8B-B14F-4D97-AF65-F5344CB8AC3E}">
        <p14:creationId xmlns:p14="http://schemas.microsoft.com/office/powerpoint/2010/main" val="314319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Situación del exceso de velocidad</a:t>
            </a:r>
            <a:endParaRPr lang="en-US" dirty="0"/>
          </a:p>
        </p:txBody>
      </p:sp>
      <p:sp>
        <p:nvSpPr>
          <p:cNvPr id="3" name="Marcador de contenido 2"/>
          <p:cNvSpPr>
            <a:spLocks noGrp="1"/>
          </p:cNvSpPr>
          <p:nvPr>
            <p:ph idx="1"/>
          </p:nvPr>
        </p:nvSpPr>
        <p:spPr>
          <a:xfrm>
            <a:off x="962635" y="1602752"/>
            <a:ext cx="9990786" cy="4195481"/>
          </a:xfrm>
        </p:spPr>
        <p:txBody>
          <a:bodyPr>
            <a:noAutofit/>
          </a:bodyPr>
          <a:lstStyle/>
          <a:p>
            <a:r>
              <a:rPr lang="es-ES_tradnl" dirty="0"/>
              <a:t>Luis Ignacio </a:t>
            </a:r>
            <a:r>
              <a:rPr lang="es-ES_tradnl" dirty="0" err="1"/>
              <a:t>Rizzi</a:t>
            </a:r>
            <a:r>
              <a:rPr lang="es-ES_tradnl" dirty="0"/>
              <a:t> (31JUL 2018), académico de la Universidad Católica, especializado en seguridad vial, delante de la comisión de transportes de la Cámara de Diputados dijo:</a:t>
            </a:r>
            <a:endParaRPr lang="en-US" dirty="0"/>
          </a:p>
          <a:p>
            <a:pPr lvl="1"/>
            <a:r>
              <a:rPr lang="es-ES_tradnl" sz="2000" dirty="0"/>
              <a:t>“</a:t>
            </a:r>
            <a:r>
              <a:rPr lang="es-ES_tradnl" dirty="0"/>
              <a:t>Los montos de las multas son bajos. Deben incrementarse más que proporcionalmente con el incremento del exceso de velocidad.”</a:t>
            </a:r>
            <a:endParaRPr lang="es-ES_tradnl" sz="2000" dirty="0"/>
          </a:p>
          <a:p>
            <a:pPr lvl="1"/>
            <a:r>
              <a:rPr lang="es-ES_tradnl" dirty="0"/>
              <a:t>“La reincidencia de los altos excesos de velocidad debe ser penalizada fuertemente. En estos casos, hay que hacer algo más, debería hacerse una labor de seguimiento de los infractores ya que la suspensión de la licencia probablemente no sea una medida disuasoria efectiva”</a:t>
            </a:r>
            <a:endParaRPr lang="en-US" dirty="0"/>
          </a:p>
        </p:txBody>
      </p:sp>
      <p:sp>
        <p:nvSpPr>
          <p:cNvPr id="4" name="Marcador de número de diapositiva 3">
            <a:extLst>
              <a:ext uri="{FF2B5EF4-FFF2-40B4-BE49-F238E27FC236}">
                <a16:creationId xmlns:a16="http://schemas.microsoft.com/office/drawing/2014/main" id="{9F022AE2-1BC2-4C69-8499-870D42570120}"/>
              </a:ext>
            </a:extLst>
          </p:cNvPr>
          <p:cNvSpPr>
            <a:spLocks noGrp="1"/>
          </p:cNvSpPr>
          <p:nvPr>
            <p:ph type="sldNum" sz="quarter" idx="12"/>
          </p:nvPr>
        </p:nvSpPr>
        <p:spPr/>
        <p:txBody>
          <a:bodyPr/>
          <a:lstStyle/>
          <a:p>
            <a:fld id="{40D75519-DAE0-469C-A73F-2DE09E5695CC}" type="slidenum">
              <a:rPr lang="en-US" smtClean="0"/>
              <a:t>12</a:t>
            </a:fld>
            <a:endParaRPr lang="en-US"/>
          </a:p>
        </p:txBody>
      </p:sp>
      <p:sp>
        <p:nvSpPr>
          <p:cNvPr id="6" name="TextBox 5">
            <a:extLst>
              <a:ext uri="{FF2B5EF4-FFF2-40B4-BE49-F238E27FC236}">
                <a16:creationId xmlns:a16="http://schemas.microsoft.com/office/drawing/2014/main" id="{397D8DEA-A0C0-4FBC-A492-B63643602844}"/>
              </a:ext>
            </a:extLst>
          </p:cNvPr>
          <p:cNvSpPr txBox="1"/>
          <p:nvPr/>
        </p:nvSpPr>
        <p:spPr>
          <a:xfrm>
            <a:off x="2910768" y="5151902"/>
            <a:ext cx="6094520" cy="769441"/>
          </a:xfrm>
          <a:prstGeom prst="rect">
            <a:avLst/>
          </a:prstGeom>
          <a:noFill/>
        </p:spPr>
        <p:txBody>
          <a:bodyPr wrap="square">
            <a:spAutoFit/>
          </a:bodyPr>
          <a:lstStyle/>
          <a:p>
            <a:pPr marL="0" indent="0" algn="ctr">
              <a:spcBef>
                <a:spcPts val="600"/>
              </a:spcBef>
              <a:spcAft>
                <a:spcPts val="600"/>
              </a:spcAft>
              <a:buNone/>
            </a:pPr>
            <a:r>
              <a:rPr lang="es-CL" sz="2200" b="1" i="1" dirty="0">
                <a:solidFill>
                  <a:srgbClr val="FF0000"/>
                </a:solidFill>
                <a:highlight>
                  <a:srgbClr val="FFFF00"/>
                </a:highlight>
              </a:rPr>
              <a:t>Chile debe terminar con este impunidad que existe por el exceso de velocidad</a:t>
            </a:r>
          </a:p>
        </p:txBody>
      </p:sp>
    </p:spTree>
    <p:extLst>
      <p:ext uri="{BB962C8B-B14F-4D97-AF65-F5344CB8AC3E}">
        <p14:creationId xmlns:p14="http://schemas.microsoft.com/office/powerpoint/2010/main" val="18205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dirty="0"/>
              <a:t>Seguridad vial y exceso de velocidad en Chile</a:t>
            </a:r>
          </a:p>
          <a:p>
            <a:r>
              <a:rPr lang="es-CL" sz="2200" b="1" dirty="0"/>
              <a:t>Riesgo del exceso de velocidad</a:t>
            </a:r>
          </a:p>
          <a:p>
            <a:r>
              <a:rPr lang="es-CL" sz="2200" dirty="0"/>
              <a:t>Derecho Comparado </a:t>
            </a:r>
          </a:p>
          <a:p>
            <a:r>
              <a:rPr lang="es-CL" sz="2200" dirty="0"/>
              <a:t>Contenidos del proyecto de ley</a:t>
            </a:r>
            <a:endParaRPr lang="en-US" sz="2200" dirty="0"/>
          </a:p>
        </p:txBody>
      </p:sp>
      <p:sp>
        <p:nvSpPr>
          <p:cNvPr id="4" name="Marcador de número de diapositiva 3">
            <a:extLst>
              <a:ext uri="{FF2B5EF4-FFF2-40B4-BE49-F238E27FC236}">
                <a16:creationId xmlns:a16="http://schemas.microsoft.com/office/drawing/2014/main" id="{F6D5BE9B-D6C2-4DBF-B94C-9671C5FDA2D0}"/>
              </a:ext>
            </a:extLst>
          </p:cNvPr>
          <p:cNvSpPr>
            <a:spLocks noGrp="1"/>
          </p:cNvSpPr>
          <p:nvPr>
            <p:ph type="sldNum" sz="quarter" idx="12"/>
          </p:nvPr>
        </p:nvSpPr>
        <p:spPr/>
        <p:txBody>
          <a:bodyPr/>
          <a:lstStyle/>
          <a:p>
            <a:fld id="{40D75519-DAE0-469C-A73F-2DE09E5695CC}" type="slidenum">
              <a:rPr lang="en-US" smtClean="0"/>
              <a:t>13</a:t>
            </a:fld>
            <a:endParaRPr lang="en-US"/>
          </a:p>
        </p:txBody>
      </p:sp>
    </p:spTree>
    <p:extLst>
      <p:ext uri="{BB962C8B-B14F-4D97-AF65-F5344CB8AC3E}">
        <p14:creationId xmlns:p14="http://schemas.microsoft.com/office/powerpoint/2010/main" val="268782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99AA-D610-40F3-ACEC-9BE3B04D5A23}"/>
              </a:ext>
            </a:extLst>
          </p:cNvPr>
          <p:cNvSpPr>
            <a:spLocks noGrp="1"/>
          </p:cNvSpPr>
          <p:nvPr>
            <p:ph type="title"/>
          </p:nvPr>
        </p:nvSpPr>
        <p:spPr/>
        <p:txBody>
          <a:bodyPr/>
          <a:lstStyle/>
          <a:p>
            <a:r>
              <a:rPr lang="es-CL" dirty="0"/>
              <a:t>Riesgos de la </a:t>
            </a:r>
            <a:br>
              <a:rPr lang="es-CL" dirty="0"/>
            </a:br>
            <a:r>
              <a:rPr lang="es-CL" dirty="0"/>
              <a:t>velocidad</a:t>
            </a:r>
            <a:br>
              <a:rPr lang="es-CL" sz="4400" b="1" dirty="0"/>
            </a:br>
            <a:endParaRPr lang="en-GB" dirty="0"/>
          </a:p>
        </p:txBody>
      </p:sp>
      <p:pic>
        <p:nvPicPr>
          <p:cNvPr id="6" name="Content Placeholder 5">
            <a:extLst>
              <a:ext uri="{FF2B5EF4-FFF2-40B4-BE49-F238E27FC236}">
                <a16:creationId xmlns:a16="http://schemas.microsoft.com/office/drawing/2014/main" id="{86BF3BBD-68B3-41C4-9F75-3C20B0152B29}"/>
              </a:ext>
            </a:extLst>
          </p:cNvPr>
          <p:cNvPicPr>
            <a:picLocks noGrp="1" noChangeAspect="1"/>
          </p:cNvPicPr>
          <p:nvPr>
            <p:ph idx="1"/>
          </p:nvPr>
        </p:nvPicPr>
        <p:blipFill>
          <a:blip r:embed="rId2"/>
          <a:stretch>
            <a:fillRect/>
          </a:stretch>
        </p:blipFill>
        <p:spPr>
          <a:xfrm>
            <a:off x="5239141" y="295729"/>
            <a:ext cx="5266519" cy="6212889"/>
          </a:xfrm>
        </p:spPr>
      </p:pic>
      <p:sp>
        <p:nvSpPr>
          <p:cNvPr id="4" name="Slide Number Placeholder 3">
            <a:extLst>
              <a:ext uri="{FF2B5EF4-FFF2-40B4-BE49-F238E27FC236}">
                <a16:creationId xmlns:a16="http://schemas.microsoft.com/office/drawing/2014/main" id="{5A29B53B-AE42-4818-A936-C9FF816417D0}"/>
              </a:ext>
            </a:extLst>
          </p:cNvPr>
          <p:cNvSpPr>
            <a:spLocks noGrp="1"/>
          </p:cNvSpPr>
          <p:nvPr>
            <p:ph type="sldNum" sz="quarter" idx="12"/>
          </p:nvPr>
        </p:nvSpPr>
        <p:spPr/>
        <p:txBody>
          <a:bodyPr/>
          <a:lstStyle/>
          <a:p>
            <a:fld id="{40D75519-DAE0-469C-A73F-2DE09E5695CC}" type="slidenum">
              <a:rPr lang="en-US" smtClean="0"/>
              <a:t>14</a:t>
            </a:fld>
            <a:endParaRPr lang="en-US"/>
          </a:p>
        </p:txBody>
      </p:sp>
      <p:sp>
        <p:nvSpPr>
          <p:cNvPr id="8" name="TextBox 7">
            <a:extLst>
              <a:ext uri="{FF2B5EF4-FFF2-40B4-BE49-F238E27FC236}">
                <a16:creationId xmlns:a16="http://schemas.microsoft.com/office/drawing/2014/main" id="{9D0B7DAF-C7E6-4C55-9351-4B8E2BDAD13B}"/>
              </a:ext>
            </a:extLst>
          </p:cNvPr>
          <p:cNvSpPr txBox="1"/>
          <p:nvPr/>
        </p:nvSpPr>
        <p:spPr>
          <a:xfrm>
            <a:off x="780818" y="5457093"/>
            <a:ext cx="6094520" cy="646331"/>
          </a:xfrm>
          <a:prstGeom prst="rect">
            <a:avLst/>
          </a:prstGeom>
          <a:noFill/>
        </p:spPr>
        <p:txBody>
          <a:bodyPr wrap="square">
            <a:spAutoFit/>
          </a:bodyPr>
          <a:lstStyle/>
          <a:p>
            <a:r>
              <a:rPr lang="es-CL" dirty="0"/>
              <a:t>Fuente: NACTO - </a:t>
            </a:r>
            <a:r>
              <a:rPr lang="en-GB" b="1" dirty="0">
                <a:hlinkClick r:id="rId3" tooltip="Jump to City Limits Index"/>
              </a:rPr>
              <a:t>City Limits</a:t>
            </a:r>
          </a:p>
          <a:p>
            <a:pPr marL="0" indent="0">
              <a:buNone/>
            </a:pPr>
            <a:endParaRPr lang="es-CL" dirty="0"/>
          </a:p>
        </p:txBody>
      </p:sp>
      <p:sp>
        <p:nvSpPr>
          <p:cNvPr id="3" name="TextBox 2">
            <a:extLst>
              <a:ext uri="{FF2B5EF4-FFF2-40B4-BE49-F238E27FC236}">
                <a16:creationId xmlns:a16="http://schemas.microsoft.com/office/drawing/2014/main" id="{9D0FFAEB-5543-4DC2-BD55-7AC20482CD09}"/>
              </a:ext>
            </a:extLst>
          </p:cNvPr>
          <p:cNvSpPr txBox="1"/>
          <p:nvPr/>
        </p:nvSpPr>
        <p:spPr>
          <a:xfrm>
            <a:off x="635726" y="2194560"/>
            <a:ext cx="4484914" cy="3139321"/>
          </a:xfrm>
          <a:prstGeom prst="rect">
            <a:avLst/>
          </a:prstGeom>
          <a:noFill/>
        </p:spPr>
        <p:txBody>
          <a:bodyPr wrap="square" rtlCol="0">
            <a:spAutoFit/>
          </a:bodyPr>
          <a:lstStyle/>
          <a:p>
            <a:r>
              <a:rPr lang="es-CL" dirty="0"/>
              <a:t>A alto exceso de velocidad:</a:t>
            </a:r>
          </a:p>
          <a:p>
            <a:pPr marL="342900" indent="-342900">
              <a:buAutoNum type="arabicPeriod"/>
            </a:pPr>
            <a:endParaRPr lang="es-CL" dirty="0"/>
          </a:p>
          <a:p>
            <a:pPr marL="342900" indent="-342900">
              <a:buAutoNum type="arabicPeriod"/>
            </a:pPr>
            <a:r>
              <a:rPr lang="es-CL" dirty="0"/>
              <a:t>Colisión a mayor fuerza, consecuentemente mayor fatalidad</a:t>
            </a:r>
          </a:p>
          <a:p>
            <a:pPr marL="342900" indent="-342900">
              <a:buAutoNum type="arabicPeriod"/>
            </a:pPr>
            <a:r>
              <a:rPr lang="es-CL" dirty="0"/>
              <a:t>Conductor tiene menor ángulo de visión</a:t>
            </a:r>
          </a:p>
          <a:p>
            <a:pPr marL="342900" indent="-342900">
              <a:buAutoNum type="arabicPeriod"/>
            </a:pPr>
            <a:r>
              <a:rPr lang="es-CL" dirty="0"/>
              <a:t>Conductor recorre mayor distancia antes de reaccionar </a:t>
            </a:r>
          </a:p>
          <a:p>
            <a:pPr marL="342900" indent="-342900">
              <a:buAutoNum type="arabicPeriod"/>
            </a:pPr>
            <a:r>
              <a:rPr lang="es-CL" dirty="0"/>
              <a:t>Conductor recorre mayor distancia al frenar</a:t>
            </a:r>
          </a:p>
        </p:txBody>
      </p:sp>
    </p:spTree>
    <p:extLst>
      <p:ext uri="{BB962C8B-B14F-4D97-AF65-F5344CB8AC3E}">
        <p14:creationId xmlns:p14="http://schemas.microsoft.com/office/powerpoint/2010/main" val="34938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B6F6-2318-4D0A-8BA8-001B2534C95E}"/>
              </a:ext>
            </a:extLst>
          </p:cNvPr>
          <p:cNvSpPr>
            <a:spLocks noGrp="1"/>
          </p:cNvSpPr>
          <p:nvPr>
            <p:ph type="title"/>
          </p:nvPr>
        </p:nvSpPr>
        <p:spPr>
          <a:xfrm>
            <a:off x="646111" y="452718"/>
            <a:ext cx="9706429" cy="1400530"/>
          </a:xfrm>
        </p:spPr>
        <p:txBody>
          <a:bodyPr/>
          <a:lstStyle/>
          <a:p>
            <a:r>
              <a:rPr lang="es-CL" dirty="0"/>
              <a:t>Velocidades “seguras” – Fatalidades </a:t>
            </a:r>
          </a:p>
        </p:txBody>
      </p:sp>
      <p:sp>
        <p:nvSpPr>
          <p:cNvPr id="3" name="Marcador de contenido 2">
            <a:extLst>
              <a:ext uri="{FF2B5EF4-FFF2-40B4-BE49-F238E27FC236}">
                <a16:creationId xmlns:a16="http://schemas.microsoft.com/office/drawing/2014/main" id="{9059EBDE-F53A-4AD0-A2E0-6A59A5F9C927}"/>
              </a:ext>
            </a:extLst>
          </p:cNvPr>
          <p:cNvSpPr>
            <a:spLocks noGrp="1"/>
          </p:cNvSpPr>
          <p:nvPr>
            <p:ph idx="1"/>
          </p:nvPr>
        </p:nvSpPr>
        <p:spPr/>
        <p:txBody>
          <a:bodyPr>
            <a:normAutofit fontScale="92500" lnSpcReduction="10000"/>
          </a:bodyPr>
          <a:lstStyle/>
          <a:p>
            <a:r>
              <a:rPr lang="es-CL" dirty="0"/>
              <a:t>30 km/h en zonas</a:t>
            </a:r>
            <a:br>
              <a:rPr lang="es-CL" dirty="0"/>
            </a:br>
            <a:r>
              <a:rPr lang="es-CL" dirty="0"/>
              <a:t>residencial</a:t>
            </a:r>
          </a:p>
          <a:p>
            <a:pPr lvl="1"/>
            <a:r>
              <a:rPr lang="es-CL" dirty="0"/>
              <a:t>60 km/h 100% fatalidad</a:t>
            </a:r>
            <a:br>
              <a:rPr lang="es-CL" dirty="0"/>
            </a:br>
            <a:r>
              <a:rPr lang="es-CL" dirty="0"/>
              <a:t>de peatones y ciclistas</a:t>
            </a:r>
          </a:p>
          <a:p>
            <a:r>
              <a:rPr lang="es-CL" dirty="0"/>
              <a:t>50 km/h en ciudades</a:t>
            </a:r>
          </a:p>
          <a:p>
            <a:pPr lvl="1"/>
            <a:r>
              <a:rPr lang="es-CL" dirty="0"/>
              <a:t>90 km/h 100% fatalidad </a:t>
            </a:r>
            <a:br>
              <a:rPr lang="es-CL" dirty="0"/>
            </a:br>
            <a:r>
              <a:rPr lang="es-CL" dirty="0"/>
              <a:t>impacto lateral autos</a:t>
            </a:r>
          </a:p>
          <a:p>
            <a:endParaRPr lang="es-CL" dirty="0"/>
          </a:p>
          <a:p>
            <a:endParaRPr lang="es-CL" dirty="0"/>
          </a:p>
          <a:p>
            <a:endParaRPr lang="es-CL" dirty="0"/>
          </a:p>
          <a:p>
            <a:endParaRPr lang="es-CL" dirty="0"/>
          </a:p>
          <a:p>
            <a:pPr marL="0" indent="0">
              <a:buNone/>
            </a:pPr>
            <a:r>
              <a:rPr lang="es-CL" dirty="0"/>
              <a:t>Fuente: </a:t>
            </a:r>
            <a:r>
              <a:rPr lang="es-CL" dirty="0" err="1"/>
              <a:t>Wramborgs</a:t>
            </a:r>
            <a:r>
              <a:rPr lang="es-CL" dirty="0"/>
              <a:t> 2005</a:t>
            </a:r>
          </a:p>
          <a:p>
            <a:endParaRPr lang="es-CL" dirty="0"/>
          </a:p>
          <a:p>
            <a:endParaRPr lang="es-CL" dirty="0"/>
          </a:p>
        </p:txBody>
      </p:sp>
      <p:sp>
        <p:nvSpPr>
          <p:cNvPr id="4" name="Marcador de número de diapositiva 3">
            <a:extLst>
              <a:ext uri="{FF2B5EF4-FFF2-40B4-BE49-F238E27FC236}">
                <a16:creationId xmlns:a16="http://schemas.microsoft.com/office/drawing/2014/main" id="{CECA256D-E23F-4CF5-AEB3-D6B37A0099F4}"/>
              </a:ext>
            </a:extLst>
          </p:cNvPr>
          <p:cNvSpPr>
            <a:spLocks noGrp="1"/>
          </p:cNvSpPr>
          <p:nvPr>
            <p:ph type="sldNum" sz="quarter" idx="12"/>
          </p:nvPr>
        </p:nvSpPr>
        <p:spPr/>
        <p:txBody>
          <a:bodyPr/>
          <a:lstStyle/>
          <a:p>
            <a:fld id="{75B45A70-8085-452F-BC20-F01834085F60}" type="slidenum">
              <a:rPr lang="en-US" smtClean="0"/>
              <a:t>15</a:t>
            </a:fld>
            <a:endParaRPr lang="en-US"/>
          </a:p>
        </p:txBody>
      </p:sp>
      <p:pic>
        <p:nvPicPr>
          <p:cNvPr id="6" name="Imagen 5">
            <a:extLst>
              <a:ext uri="{FF2B5EF4-FFF2-40B4-BE49-F238E27FC236}">
                <a16:creationId xmlns:a16="http://schemas.microsoft.com/office/drawing/2014/main" id="{67EB1168-8A9F-4C48-A188-BFDBCE9C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037" y="1229650"/>
            <a:ext cx="7275647" cy="5332621"/>
          </a:xfrm>
          <a:prstGeom prst="rect">
            <a:avLst/>
          </a:prstGeom>
        </p:spPr>
      </p:pic>
    </p:spTree>
    <p:extLst>
      <p:ext uri="{BB962C8B-B14F-4D97-AF65-F5344CB8AC3E}">
        <p14:creationId xmlns:p14="http://schemas.microsoft.com/office/powerpoint/2010/main" val="374164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B6F6-2318-4D0A-8BA8-001B2534C95E}"/>
              </a:ext>
            </a:extLst>
          </p:cNvPr>
          <p:cNvSpPr>
            <a:spLocks noGrp="1"/>
          </p:cNvSpPr>
          <p:nvPr>
            <p:ph type="title"/>
          </p:nvPr>
        </p:nvSpPr>
        <p:spPr/>
        <p:txBody>
          <a:bodyPr/>
          <a:lstStyle/>
          <a:p>
            <a:r>
              <a:rPr lang="es-CL" dirty="0"/>
              <a:t>Velocidades “seguras” – Heridos graves</a:t>
            </a:r>
          </a:p>
        </p:txBody>
      </p:sp>
      <p:sp>
        <p:nvSpPr>
          <p:cNvPr id="3" name="Marcador de contenido 2">
            <a:extLst>
              <a:ext uri="{FF2B5EF4-FFF2-40B4-BE49-F238E27FC236}">
                <a16:creationId xmlns:a16="http://schemas.microsoft.com/office/drawing/2014/main" id="{9059EBDE-F53A-4AD0-A2E0-6A59A5F9C927}"/>
              </a:ext>
            </a:extLst>
          </p:cNvPr>
          <p:cNvSpPr>
            <a:spLocks noGrp="1"/>
          </p:cNvSpPr>
          <p:nvPr>
            <p:ph idx="1"/>
          </p:nvPr>
        </p:nvSpPr>
        <p:spPr/>
        <p:txBody>
          <a:bodyPr>
            <a:normAutofit/>
          </a:bodyPr>
          <a:lstStyle/>
          <a:p>
            <a:r>
              <a:rPr lang="es-CL" dirty="0"/>
              <a:t>30 km/h en zonas</a:t>
            </a:r>
            <a:br>
              <a:rPr lang="es-CL" dirty="0"/>
            </a:br>
            <a:r>
              <a:rPr lang="es-CL" dirty="0"/>
              <a:t>residenciales</a:t>
            </a:r>
          </a:p>
          <a:p>
            <a:r>
              <a:rPr lang="es-CL" dirty="0"/>
              <a:t>50 km/h en ciudades</a:t>
            </a:r>
          </a:p>
          <a:p>
            <a:pPr marL="0" indent="0">
              <a:buNone/>
            </a:pPr>
            <a:endParaRPr lang="es-CL" dirty="0"/>
          </a:p>
          <a:p>
            <a:pPr marL="0" indent="0">
              <a:buNone/>
            </a:pPr>
            <a:endParaRPr lang="es-CL" dirty="0"/>
          </a:p>
          <a:p>
            <a:pPr marL="0" indent="0">
              <a:buNone/>
            </a:pPr>
            <a:endParaRPr lang="es-CL" dirty="0"/>
          </a:p>
          <a:p>
            <a:endParaRPr lang="es-CL" dirty="0"/>
          </a:p>
          <a:p>
            <a:endParaRPr lang="es-CL" dirty="0"/>
          </a:p>
          <a:p>
            <a:endParaRPr lang="es-CL" dirty="0"/>
          </a:p>
          <a:p>
            <a:pPr marL="0" indent="0">
              <a:buNone/>
            </a:pPr>
            <a:r>
              <a:rPr lang="es-CL" dirty="0"/>
              <a:t>Fuente: </a:t>
            </a:r>
            <a:r>
              <a:rPr lang="es-CL" dirty="0" err="1"/>
              <a:t>Jurewicz</a:t>
            </a:r>
            <a:r>
              <a:rPr lang="es-CL" dirty="0"/>
              <a:t> 2016</a:t>
            </a:r>
          </a:p>
          <a:p>
            <a:endParaRPr lang="es-CL" dirty="0"/>
          </a:p>
          <a:p>
            <a:endParaRPr lang="es-CL" dirty="0"/>
          </a:p>
        </p:txBody>
      </p:sp>
      <p:sp>
        <p:nvSpPr>
          <p:cNvPr id="4" name="Marcador de número de diapositiva 3">
            <a:extLst>
              <a:ext uri="{FF2B5EF4-FFF2-40B4-BE49-F238E27FC236}">
                <a16:creationId xmlns:a16="http://schemas.microsoft.com/office/drawing/2014/main" id="{CECA256D-E23F-4CF5-AEB3-D6B37A0099F4}"/>
              </a:ext>
            </a:extLst>
          </p:cNvPr>
          <p:cNvSpPr>
            <a:spLocks noGrp="1"/>
          </p:cNvSpPr>
          <p:nvPr>
            <p:ph type="sldNum" sz="quarter" idx="12"/>
          </p:nvPr>
        </p:nvSpPr>
        <p:spPr/>
        <p:txBody>
          <a:bodyPr/>
          <a:lstStyle/>
          <a:p>
            <a:fld id="{75B45A70-8085-452F-BC20-F01834085F60}" type="slidenum">
              <a:rPr lang="en-US" smtClean="0"/>
              <a:t>16</a:t>
            </a:fld>
            <a:endParaRPr lang="en-US" dirty="0"/>
          </a:p>
        </p:txBody>
      </p:sp>
      <p:pic>
        <p:nvPicPr>
          <p:cNvPr id="7" name="Imagen 6">
            <a:extLst>
              <a:ext uri="{FF2B5EF4-FFF2-40B4-BE49-F238E27FC236}">
                <a16:creationId xmlns:a16="http://schemas.microsoft.com/office/drawing/2014/main" id="{F6359C5E-858B-4498-A439-664E0A1B7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753" y="1190713"/>
            <a:ext cx="6595015" cy="5475339"/>
          </a:xfrm>
          <a:prstGeom prst="rect">
            <a:avLst/>
          </a:prstGeom>
        </p:spPr>
      </p:pic>
    </p:spTree>
    <p:extLst>
      <p:ext uri="{BB962C8B-B14F-4D97-AF65-F5344CB8AC3E}">
        <p14:creationId xmlns:p14="http://schemas.microsoft.com/office/powerpoint/2010/main" val="199834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666324" cy="1400530"/>
          </a:xfrm>
        </p:spPr>
        <p:txBody>
          <a:bodyPr/>
          <a:lstStyle/>
          <a:p>
            <a:r>
              <a:rPr lang="es-CL" dirty="0"/>
              <a:t>Riesgo relativo exceso velocidad – ebriedad</a:t>
            </a:r>
            <a:endParaRPr lang="en-US" dirty="0"/>
          </a:p>
        </p:txBody>
      </p:sp>
      <p:sp>
        <p:nvSpPr>
          <p:cNvPr id="3" name="Marcador de número de diapositiva 2">
            <a:extLst>
              <a:ext uri="{FF2B5EF4-FFF2-40B4-BE49-F238E27FC236}">
                <a16:creationId xmlns:a16="http://schemas.microsoft.com/office/drawing/2014/main" id="{3593E6D4-F15D-43D8-9521-08D4C2195AFA}"/>
              </a:ext>
            </a:extLst>
          </p:cNvPr>
          <p:cNvSpPr>
            <a:spLocks noGrp="1"/>
          </p:cNvSpPr>
          <p:nvPr>
            <p:ph type="sldNum" sz="quarter" idx="12"/>
          </p:nvPr>
        </p:nvSpPr>
        <p:spPr/>
        <p:txBody>
          <a:bodyPr/>
          <a:lstStyle/>
          <a:p>
            <a:fld id="{40D75519-DAE0-469C-A73F-2DE09E5695CC}" type="slidenum">
              <a:rPr lang="en-US" smtClean="0"/>
              <a:t>17</a:t>
            </a:fld>
            <a:endParaRPr lang="en-US"/>
          </a:p>
        </p:txBody>
      </p:sp>
      <p:sp>
        <p:nvSpPr>
          <p:cNvPr id="6" name="Marcador de contenido 2">
            <a:extLst>
              <a:ext uri="{FF2B5EF4-FFF2-40B4-BE49-F238E27FC236}">
                <a16:creationId xmlns:a16="http://schemas.microsoft.com/office/drawing/2014/main" id="{F508B9C9-69DB-4906-9911-BA70AF317BC7}"/>
              </a:ext>
            </a:extLst>
          </p:cNvPr>
          <p:cNvSpPr txBox="1">
            <a:spLocks/>
          </p:cNvSpPr>
          <p:nvPr/>
        </p:nvSpPr>
        <p:spPr>
          <a:xfrm>
            <a:off x="646111" y="3735301"/>
            <a:ext cx="11316799"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s-CL" dirty="0"/>
          </a:p>
          <a:p>
            <a:endParaRPr lang="es-CL" dirty="0"/>
          </a:p>
          <a:p>
            <a:endParaRPr lang="es-CL" dirty="0"/>
          </a:p>
          <a:p>
            <a:endParaRPr lang="es-CL" dirty="0"/>
          </a:p>
          <a:p>
            <a:r>
              <a:rPr lang="es-CL" sz="1800" dirty="0"/>
              <a:t>Manejar a 80 km/h en una zona de 60 km/h es como manejar con 2,1 g/L de Alcohol en sangre</a:t>
            </a:r>
          </a:p>
          <a:p>
            <a:endParaRPr lang="es-CL" dirty="0"/>
          </a:p>
          <a:p>
            <a:endParaRPr lang="es-CL" dirty="0"/>
          </a:p>
        </p:txBody>
      </p:sp>
      <p:pic>
        <p:nvPicPr>
          <p:cNvPr id="9" name="Marcador de contenido 8">
            <a:extLst>
              <a:ext uri="{FF2B5EF4-FFF2-40B4-BE49-F238E27FC236}">
                <a16:creationId xmlns:a16="http://schemas.microsoft.com/office/drawing/2014/main" id="{822D86B8-B787-493C-A604-EF6CCDD17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554" y="1853248"/>
            <a:ext cx="8080478" cy="3554839"/>
          </a:xfrm>
        </p:spPr>
      </p:pic>
    </p:spTree>
    <p:extLst>
      <p:ext uri="{BB962C8B-B14F-4D97-AF65-F5344CB8AC3E}">
        <p14:creationId xmlns:p14="http://schemas.microsoft.com/office/powerpoint/2010/main" val="255634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dirty="0"/>
              <a:t>Seguridad vial y exceso de velocidad en Chile</a:t>
            </a:r>
          </a:p>
          <a:p>
            <a:r>
              <a:rPr lang="es-CL" sz="2200" dirty="0"/>
              <a:t>Riesgo del exceso de velocidad</a:t>
            </a:r>
          </a:p>
          <a:p>
            <a:r>
              <a:rPr lang="es-CL" sz="2200" b="1" dirty="0"/>
              <a:t>Derecho Comparado </a:t>
            </a:r>
          </a:p>
          <a:p>
            <a:r>
              <a:rPr lang="es-CL" sz="2200" dirty="0"/>
              <a:t>Contenidos del proyecto de ley</a:t>
            </a:r>
            <a:endParaRPr lang="en-US" sz="2200" dirty="0"/>
          </a:p>
        </p:txBody>
      </p:sp>
      <p:sp>
        <p:nvSpPr>
          <p:cNvPr id="4" name="Marcador de número de diapositiva 3">
            <a:extLst>
              <a:ext uri="{FF2B5EF4-FFF2-40B4-BE49-F238E27FC236}">
                <a16:creationId xmlns:a16="http://schemas.microsoft.com/office/drawing/2014/main" id="{F6D5BE9B-D6C2-4DBF-B94C-9671C5FDA2D0}"/>
              </a:ext>
            </a:extLst>
          </p:cNvPr>
          <p:cNvSpPr>
            <a:spLocks noGrp="1"/>
          </p:cNvSpPr>
          <p:nvPr>
            <p:ph type="sldNum" sz="quarter" idx="12"/>
          </p:nvPr>
        </p:nvSpPr>
        <p:spPr/>
        <p:txBody>
          <a:bodyPr/>
          <a:lstStyle/>
          <a:p>
            <a:fld id="{40D75519-DAE0-469C-A73F-2DE09E5695CC}" type="slidenum">
              <a:rPr lang="en-US" smtClean="0"/>
              <a:t>18</a:t>
            </a:fld>
            <a:endParaRPr lang="en-US"/>
          </a:p>
        </p:txBody>
      </p:sp>
    </p:spTree>
    <p:extLst>
      <p:ext uri="{BB962C8B-B14F-4D97-AF65-F5344CB8AC3E}">
        <p14:creationId xmlns:p14="http://schemas.microsoft.com/office/powerpoint/2010/main" val="164023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dirty="0"/>
              <a:t>Seguridad vial y exceso de velocidad en Chile</a:t>
            </a:r>
          </a:p>
          <a:p>
            <a:r>
              <a:rPr lang="es-CL" sz="2200" dirty="0"/>
              <a:t>Riesgo del exceso de velocidad</a:t>
            </a:r>
          </a:p>
          <a:p>
            <a:r>
              <a:rPr lang="es-CL" sz="2200" b="1" dirty="0"/>
              <a:t>Derecho Comparado</a:t>
            </a:r>
          </a:p>
          <a:p>
            <a:pPr lvl="1"/>
            <a:r>
              <a:rPr lang="es-CL" sz="2000" b="1" dirty="0"/>
              <a:t>España</a:t>
            </a:r>
          </a:p>
          <a:p>
            <a:pPr lvl="1"/>
            <a:r>
              <a:rPr lang="es-CL" sz="2000" b="1" dirty="0"/>
              <a:t>Francia</a:t>
            </a:r>
          </a:p>
          <a:p>
            <a:pPr lvl="1"/>
            <a:r>
              <a:rPr lang="es-CL" sz="2000" b="1" dirty="0"/>
              <a:t>Luxemburgo </a:t>
            </a:r>
          </a:p>
          <a:p>
            <a:r>
              <a:rPr lang="es-CL" sz="2200" dirty="0"/>
              <a:t>Contenidos del proyecto de ley</a:t>
            </a:r>
            <a:endParaRPr lang="en-US" sz="2200" dirty="0"/>
          </a:p>
        </p:txBody>
      </p:sp>
      <p:sp>
        <p:nvSpPr>
          <p:cNvPr id="4" name="Marcador de número de diapositiva 3">
            <a:extLst>
              <a:ext uri="{FF2B5EF4-FFF2-40B4-BE49-F238E27FC236}">
                <a16:creationId xmlns:a16="http://schemas.microsoft.com/office/drawing/2014/main" id="{F6D5BE9B-D6C2-4DBF-B94C-9671C5FDA2D0}"/>
              </a:ext>
            </a:extLst>
          </p:cNvPr>
          <p:cNvSpPr>
            <a:spLocks noGrp="1"/>
          </p:cNvSpPr>
          <p:nvPr>
            <p:ph type="sldNum" sz="quarter" idx="12"/>
          </p:nvPr>
        </p:nvSpPr>
        <p:spPr/>
        <p:txBody>
          <a:bodyPr/>
          <a:lstStyle/>
          <a:p>
            <a:fld id="{40D75519-DAE0-469C-A73F-2DE09E5695CC}" type="slidenum">
              <a:rPr lang="en-US" smtClean="0"/>
              <a:t>19</a:t>
            </a:fld>
            <a:endParaRPr lang="en-US"/>
          </a:p>
        </p:txBody>
      </p:sp>
    </p:spTree>
    <p:extLst>
      <p:ext uri="{BB962C8B-B14F-4D97-AF65-F5344CB8AC3E}">
        <p14:creationId xmlns:p14="http://schemas.microsoft.com/office/powerpoint/2010/main" val="296625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dirty="0"/>
              <a:t>Seguridad vial y exceso de velocidad en Chile</a:t>
            </a:r>
          </a:p>
          <a:p>
            <a:r>
              <a:rPr lang="es-CL" sz="2200" dirty="0"/>
              <a:t>Riesgo del exceso de velocidad</a:t>
            </a:r>
          </a:p>
          <a:p>
            <a:r>
              <a:rPr lang="es-CL" sz="2200" dirty="0"/>
              <a:t>Derecho Comparado </a:t>
            </a:r>
          </a:p>
          <a:p>
            <a:r>
              <a:rPr lang="es-CL" sz="2200" dirty="0"/>
              <a:t>Contenidos del proyecto de ley</a:t>
            </a:r>
            <a:endParaRPr lang="en-US" sz="2200" dirty="0"/>
          </a:p>
        </p:txBody>
      </p:sp>
      <p:sp>
        <p:nvSpPr>
          <p:cNvPr id="4" name="Marcador de número de diapositiva 3">
            <a:extLst>
              <a:ext uri="{FF2B5EF4-FFF2-40B4-BE49-F238E27FC236}">
                <a16:creationId xmlns:a16="http://schemas.microsoft.com/office/drawing/2014/main" id="{8E510E11-47F7-4214-9A72-C34048E2901C}"/>
              </a:ext>
            </a:extLst>
          </p:cNvPr>
          <p:cNvSpPr>
            <a:spLocks noGrp="1"/>
          </p:cNvSpPr>
          <p:nvPr>
            <p:ph type="sldNum" sz="quarter" idx="12"/>
          </p:nvPr>
        </p:nvSpPr>
        <p:spPr/>
        <p:txBody>
          <a:bodyPr/>
          <a:lstStyle/>
          <a:p>
            <a:fld id="{40D75519-DAE0-469C-A73F-2DE09E5695CC}" type="slidenum">
              <a:rPr lang="en-US" smtClean="0"/>
              <a:t>2</a:t>
            </a:fld>
            <a:endParaRPr lang="en-US" dirty="0"/>
          </a:p>
        </p:txBody>
      </p:sp>
    </p:spTree>
    <p:extLst>
      <p:ext uri="{BB962C8B-B14F-4D97-AF65-F5344CB8AC3E}">
        <p14:creationId xmlns:p14="http://schemas.microsoft.com/office/powerpoint/2010/main" val="39971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C5424-C618-444E-A29D-54A201395756}"/>
              </a:ext>
            </a:extLst>
          </p:cNvPr>
          <p:cNvSpPr>
            <a:spLocks noGrp="1"/>
          </p:cNvSpPr>
          <p:nvPr>
            <p:ph type="title"/>
          </p:nvPr>
        </p:nvSpPr>
        <p:spPr/>
        <p:txBody>
          <a:bodyPr/>
          <a:lstStyle/>
          <a:p>
            <a:r>
              <a:rPr lang="es-CL" sz="4400" dirty="0"/>
              <a:t>España – Sanciones por exceso de velocidad</a:t>
            </a:r>
            <a:br>
              <a:rPr lang="es-CL" sz="4400" dirty="0"/>
            </a:br>
            <a:endParaRPr lang="es-CL" dirty="0"/>
          </a:p>
        </p:txBody>
      </p:sp>
      <p:sp>
        <p:nvSpPr>
          <p:cNvPr id="4" name="Marcador de número de diapositiva 3">
            <a:extLst>
              <a:ext uri="{FF2B5EF4-FFF2-40B4-BE49-F238E27FC236}">
                <a16:creationId xmlns:a16="http://schemas.microsoft.com/office/drawing/2014/main" id="{84A26497-8F8F-4994-A4B6-2EE0C40CF60C}"/>
              </a:ext>
            </a:extLst>
          </p:cNvPr>
          <p:cNvSpPr>
            <a:spLocks noGrp="1"/>
          </p:cNvSpPr>
          <p:nvPr>
            <p:ph type="sldNum" sz="quarter" idx="12"/>
          </p:nvPr>
        </p:nvSpPr>
        <p:spPr/>
        <p:txBody>
          <a:bodyPr/>
          <a:lstStyle/>
          <a:p>
            <a:fld id="{40D75519-DAE0-469C-A73F-2DE09E5695CC}" type="slidenum">
              <a:rPr lang="en-US" smtClean="0"/>
              <a:t>20</a:t>
            </a:fld>
            <a:endParaRPr lang="en-US"/>
          </a:p>
        </p:txBody>
      </p:sp>
      <p:pic>
        <p:nvPicPr>
          <p:cNvPr id="2053" name="Imagen 1" descr="Texto alternativo generado por el equipo:&#10;Límite &#10;30 &#10;31 &#10;50 &#10;60 &#10;61 &#10;70 &#10;80 &#10;81 &#10;Gral &#10;50 &#10;51 &#10;70 &#10;80 &#10;90 &#10;100 &#10;101 &#10;Cuadro para excesos de velocidad (Fecha de entrada en vigor 25/05/2010) &#10;Puntos &#10;40 &#10;60 &#10;70 &#10;71 &#10;80 &#10;90 &#10;60 &#10;61 &#10;90 &#10;110 &#10;111 &#10;120 &#10;130 &#10;131 &#10;70 &#10;100 &#10;120 &#10;121 &#10;130 &#10;140 &#10;141 &#10;80 &#10;110 &#10;130 &#10;131 &#10;140 &#10;141 &#10;150 &#10;151 &#10;90 &#10;120 &#10;140 &#10;141 &#10;150 &#10;151 &#10;160 &#10;161 &#10;100 &#10;101 &#10;130 &#10;150 &#10;151 &#10;160 &#10;161 &#10;170 &#10;171 &#10;110 &#10;111 &#10;140 &#10;141 &#10;160 &#10;161 &#10;170 &#10;171 &#10;180 &#10;181 &#10;120 &#10;121 &#10;150 &#10;151 &#10;170 &#10;171 &#10;180 &#10;181 &#10;190 &#10;191 &#10;Multa &#10;100 &#10;300 &#10;400 &#10;500 &#10;600 ">
            <a:extLst>
              <a:ext uri="{FF2B5EF4-FFF2-40B4-BE49-F238E27FC236}">
                <a16:creationId xmlns:a16="http://schemas.microsoft.com/office/drawing/2014/main" id="{641BC326-4363-4B9C-A1C5-A1398D473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701" y="1970162"/>
            <a:ext cx="8590597" cy="43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58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594AD-749F-466F-95B1-899AF1959535}"/>
              </a:ext>
            </a:extLst>
          </p:cNvPr>
          <p:cNvSpPr>
            <a:spLocks noGrp="1"/>
          </p:cNvSpPr>
          <p:nvPr>
            <p:ph type="title"/>
          </p:nvPr>
        </p:nvSpPr>
        <p:spPr/>
        <p:txBody>
          <a:bodyPr/>
          <a:lstStyle/>
          <a:p>
            <a:r>
              <a:rPr lang="es-CL" sz="4000" dirty="0"/>
              <a:t>España – Sanciones por exceso de velocidad</a:t>
            </a:r>
            <a:endParaRPr lang="es-CL" dirty="0"/>
          </a:p>
        </p:txBody>
      </p:sp>
      <p:sp>
        <p:nvSpPr>
          <p:cNvPr id="3" name="Marcador de contenido 2">
            <a:extLst>
              <a:ext uri="{FF2B5EF4-FFF2-40B4-BE49-F238E27FC236}">
                <a16:creationId xmlns:a16="http://schemas.microsoft.com/office/drawing/2014/main" id="{81D3CB2D-4C2A-42A1-A998-D82837DE69FF}"/>
              </a:ext>
            </a:extLst>
          </p:cNvPr>
          <p:cNvSpPr>
            <a:spLocks noGrp="1"/>
          </p:cNvSpPr>
          <p:nvPr>
            <p:ph idx="1"/>
          </p:nvPr>
        </p:nvSpPr>
        <p:spPr/>
        <p:txBody>
          <a:bodyPr>
            <a:normAutofit/>
          </a:bodyPr>
          <a:lstStyle/>
          <a:p>
            <a:pPr marL="0" indent="0">
              <a:buNone/>
            </a:pPr>
            <a:r>
              <a:rPr lang="es-ES" sz="1800" dirty="0"/>
              <a:t>El artículo 379 del Código Penal establece que «el que condujere un vehículo a motor o un ciclomotor a velocidad superior en </a:t>
            </a:r>
            <a:r>
              <a:rPr lang="es-ES" sz="1800" b="1" dirty="0"/>
              <a:t>60 km/h en vía urbana o en 80 km/h en vía interurbana</a:t>
            </a:r>
            <a:r>
              <a:rPr lang="es-ES" sz="1800" dirty="0"/>
              <a:t> a la permitida reglamentariamente, será castigado con </a:t>
            </a:r>
            <a:r>
              <a:rPr lang="es-ES" sz="1800" b="1" dirty="0"/>
              <a:t>la pena de prisión de tres a seis meses </a:t>
            </a:r>
            <a:r>
              <a:rPr lang="es-ES" sz="1800" dirty="0"/>
              <a:t>o a la de multa de seis a doce meses o trabajos en beneficio de la comunidad de 31 a 90 días, y, en cualquier caso, a la de </a:t>
            </a:r>
            <a:r>
              <a:rPr lang="es-ES" sz="1800" b="1" dirty="0"/>
              <a:t>privación del derecho a conducir </a:t>
            </a:r>
            <a:r>
              <a:rPr lang="es-ES" sz="1800" dirty="0"/>
              <a:t>vehículos a motor y ciclomotores por </a:t>
            </a:r>
            <a:r>
              <a:rPr lang="es-ES" sz="1800" b="1" dirty="0"/>
              <a:t>tiempo superior a uno y hasta cuatro años</a:t>
            </a:r>
            <a:r>
              <a:rPr lang="es-ES" sz="1800" dirty="0"/>
              <a:t>».</a:t>
            </a:r>
            <a:endParaRPr lang="es-CL" sz="1800" dirty="0"/>
          </a:p>
        </p:txBody>
      </p:sp>
      <p:sp>
        <p:nvSpPr>
          <p:cNvPr id="4" name="Marcador de número de diapositiva 3">
            <a:extLst>
              <a:ext uri="{FF2B5EF4-FFF2-40B4-BE49-F238E27FC236}">
                <a16:creationId xmlns:a16="http://schemas.microsoft.com/office/drawing/2014/main" id="{11F06CE7-446E-4D68-88D2-4096FCB3C3D4}"/>
              </a:ext>
            </a:extLst>
          </p:cNvPr>
          <p:cNvSpPr>
            <a:spLocks noGrp="1"/>
          </p:cNvSpPr>
          <p:nvPr>
            <p:ph type="sldNum" sz="quarter" idx="12"/>
          </p:nvPr>
        </p:nvSpPr>
        <p:spPr/>
        <p:txBody>
          <a:bodyPr/>
          <a:lstStyle/>
          <a:p>
            <a:fld id="{40D75519-DAE0-469C-A73F-2DE09E5695CC}" type="slidenum">
              <a:rPr lang="en-US" smtClean="0"/>
              <a:t>21</a:t>
            </a:fld>
            <a:endParaRPr lang="en-US"/>
          </a:p>
        </p:txBody>
      </p:sp>
    </p:spTree>
    <p:extLst>
      <p:ext uri="{BB962C8B-B14F-4D97-AF65-F5344CB8AC3E}">
        <p14:creationId xmlns:p14="http://schemas.microsoft.com/office/powerpoint/2010/main" val="33130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18344-AE81-4BAE-9E07-F94EDB3A7284}"/>
              </a:ext>
            </a:extLst>
          </p:cNvPr>
          <p:cNvSpPr>
            <a:spLocks noGrp="1"/>
          </p:cNvSpPr>
          <p:nvPr>
            <p:ph type="title"/>
          </p:nvPr>
        </p:nvSpPr>
        <p:spPr/>
        <p:txBody>
          <a:bodyPr/>
          <a:lstStyle/>
          <a:p>
            <a:r>
              <a:rPr lang="es-CL" sz="4400" dirty="0"/>
              <a:t>España – Impacto regulación de los delitos viales</a:t>
            </a:r>
            <a:endParaRPr lang="es-CL" dirty="0"/>
          </a:p>
        </p:txBody>
      </p:sp>
      <p:pic>
        <p:nvPicPr>
          <p:cNvPr id="6" name="Marcador de contenido 5">
            <a:extLst>
              <a:ext uri="{FF2B5EF4-FFF2-40B4-BE49-F238E27FC236}">
                <a16:creationId xmlns:a16="http://schemas.microsoft.com/office/drawing/2014/main" id="{3295A1C1-FFA7-4D0B-89F8-0DF75B59F19C}"/>
              </a:ext>
            </a:extLst>
          </p:cNvPr>
          <p:cNvPicPr>
            <a:picLocks noGrp="1" noChangeAspect="1"/>
          </p:cNvPicPr>
          <p:nvPr>
            <p:ph idx="1"/>
          </p:nvPr>
        </p:nvPicPr>
        <p:blipFill>
          <a:blip r:embed="rId2"/>
          <a:stretch>
            <a:fillRect/>
          </a:stretch>
        </p:blipFill>
        <p:spPr>
          <a:xfrm>
            <a:off x="1322362" y="2833986"/>
            <a:ext cx="7416866" cy="2878186"/>
          </a:xfrm>
          <a:prstGeom prst="rect">
            <a:avLst/>
          </a:prstGeom>
        </p:spPr>
      </p:pic>
      <p:sp>
        <p:nvSpPr>
          <p:cNvPr id="4" name="Marcador de número de diapositiva 3">
            <a:extLst>
              <a:ext uri="{FF2B5EF4-FFF2-40B4-BE49-F238E27FC236}">
                <a16:creationId xmlns:a16="http://schemas.microsoft.com/office/drawing/2014/main" id="{D9BFBB98-6557-44C5-AEFF-542F7E6E1870}"/>
              </a:ext>
            </a:extLst>
          </p:cNvPr>
          <p:cNvSpPr>
            <a:spLocks noGrp="1"/>
          </p:cNvSpPr>
          <p:nvPr>
            <p:ph type="sldNum" sz="quarter" idx="12"/>
          </p:nvPr>
        </p:nvSpPr>
        <p:spPr/>
        <p:txBody>
          <a:bodyPr/>
          <a:lstStyle/>
          <a:p>
            <a:fld id="{40D75519-DAE0-469C-A73F-2DE09E5695CC}" type="slidenum">
              <a:rPr lang="en-US" smtClean="0"/>
              <a:t>22</a:t>
            </a:fld>
            <a:endParaRPr lang="en-US"/>
          </a:p>
        </p:txBody>
      </p:sp>
      <p:sp>
        <p:nvSpPr>
          <p:cNvPr id="8" name="Marcador de contenido 2">
            <a:extLst>
              <a:ext uri="{FF2B5EF4-FFF2-40B4-BE49-F238E27FC236}">
                <a16:creationId xmlns:a16="http://schemas.microsoft.com/office/drawing/2014/main" id="{7537348F-219F-4A87-9B3D-5780F1ACADE6}"/>
              </a:ext>
            </a:extLst>
          </p:cNvPr>
          <p:cNvSpPr txBox="1">
            <a:spLocks/>
          </p:cNvSpPr>
          <p:nvPr/>
        </p:nvSpPr>
        <p:spPr>
          <a:xfrm>
            <a:off x="1103312" y="20529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s-CL" dirty="0"/>
              <a:t>La creación de delitos viales en 2007 ha reducido en 7% el número de fallecidos o heridos grave en siniestros de tránsito </a:t>
            </a:r>
          </a:p>
          <a:p>
            <a:endParaRPr lang="es-CL" dirty="0"/>
          </a:p>
          <a:p>
            <a:endParaRPr lang="es-CL" dirty="0"/>
          </a:p>
          <a:p>
            <a:endParaRPr lang="es-CL" dirty="0"/>
          </a:p>
          <a:p>
            <a:endParaRPr lang="es-CL" dirty="0"/>
          </a:p>
          <a:p>
            <a:endParaRPr lang="es-CL" dirty="0"/>
          </a:p>
          <a:p>
            <a:endParaRPr lang="es-CL" dirty="0"/>
          </a:p>
          <a:p>
            <a:endParaRPr lang="es-CL" dirty="0"/>
          </a:p>
          <a:p>
            <a:r>
              <a:rPr lang="es-CL" dirty="0"/>
              <a:t>Fuente: Organización Mundial de la Salud - 2010</a:t>
            </a:r>
          </a:p>
        </p:txBody>
      </p:sp>
    </p:spTree>
    <p:extLst>
      <p:ext uri="{BB962C8B-B14F-4D97-AF65-F5344CB8AC3E}">
        <p14:creationId xmlns:p14="http://schemas.microsoft.com/office/powerpoint/2010/main" val="253767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750B4-3091-4B14-A3F3-74E86B787DD5}"/>
              </a:ext>
            </a:extLst>
          </p:cNvPr>
          <p:cNvSpPr>
            <a:spLocks noGrp="1"/>
          </p:cNvSpPr>
          <p:nvPr>
            <p:ph type="title"/>
          </p:nvPr>
        </p:nvSpPr>
        <p:spPr/>
        <p:txBody>
          <a:bodyPr/>
          <a:lstStyle/>
          <a:p>
            <a:r>
              <a:rPr lang="es-CL" sz="4000" dirty="0"/>
              <a:t>Francia – Sanciones por exceso de velocidad</a:t>
            </a:r>
            <a:endParaRPr lang="es-CL" dirty="0"/>
          </a:p>
        </p:txBody>
      </p:sp>
      <p:graphicFrame>
        <p:nvGraphicFramePr>
          <p:cNvPr id="6" name="Marcador de contenido 5">
            <a:extLst>
              <a:ext uri="{FF2B5EF4-FFF2-40B4-BE49-F238E27FC236}">
                <a16:creationId xmlns:a16="http://schemas.microsoft.com/office/drawing/2014/main" id="{A654D3A9-CAB2-43FE-B89F-920436CC5D25}"/>
              </a:ext>
            </a:extLst>
          </p:cNvPr>
          <p:cNvGraphicFramePr>
            <a:graphicFrameLocks noGrp="1"/>
          </p:cNvGraphicFramePr>
          <p:nvPr>
            <p:ph idx="1"/>
          </p:nvPr>
        </p:nvGraphicFramePr>
        <p:xfrm>
          <a:off x="402272" y="1739890"/>
          <a:ext cx="11387455" cy="4422129"/>
        </p:xfrm>
        <a:graphic>
          <a:graphicData uri="http://schemas.openxmlformats.org/drawingml/2006/table">
            <a:tbl>
              <a:tblPr firstRow="1" firstCol="1" bandRow="1">
                <a:tableStyleId>{93296810-A885-4BE3-A3E7-6D5BEEA58F35}</a:tableStyleId>
              </a:tblPr>
              <a:tblGrid>
                <a:gridCol w="1364384">
                  <a:extLst>
                    <a:ext uri="{9D8B030D-6E8A-4147-A177-3AD203B41FA5}">
                      <a16:colId xmlns:a16="http://schemas.microsoft.com/office/drawing/2014/main" val="1826799304"/>
                    </a:ext>
                  </a:extLst>
                </a:gridCol>
                <a:gridCol w="1385524">
                  <a:extLst>
                    <a:ext uri="{9D8B030D-6E8A-4147-A177-3AD203B41FA5}">
                      <a16:colId xmlns:a16="http://schemas.microsoft.com/office/drawing/2014/main" val="3223911755"/>
                    </a:ext>
                  </a:extLst>
                </a:gridCol>
                <a:gridCol w="1342427">
                  <a:extLst>
                    <a:ext uri="{9D8B030D-6E8A-4147-A177-3AD203B41FA5}">
                      <a16:colId xmlns:a16="http://schemas.microsoft.com/office/drawing/2014/main" val="932259640"/>
                    </a:ext>
                  </a:extLst>
                </a:gridCol>
                <a:gridCol w="1619817">
                  <a:extLst>
                    <a:ext uri="{9D8B030D-6E8A-4147-A177-3AD203B41FA5}">
                      <a16:colId xmlns:a16="http://schemas.microsoft.com/office/drawing/2014/main" val="2071603872"/>
                    </a:ext>
                  </a:extLst>
                </a:gridCol>
                <a:gridCol w="1894691">
                  <a:extLst>
                    <a:ext uri="{9D8B030D-6E8A-4147-A177-3AD203B41FA5}">
                      <a16:colId xmlns:a16="http://schemas.microsoft.com/office/drawing/2014/main" val="2273753521"/>
                    </a:ext>
                  </a:extLst>
                </a:gridCol>
                <a:gridCol w="1890306">
                  <a:extLst>
                    <a:ext uri="{9D8B030D-6E8A-4147-A177-3AD203B41FA5}">
                      <a16:colId xmlns:a16="http://schemas.microsoft.com/office/drawing/2014/main" val="640494617"/>
                    </a:ext>
                  </a:extLst>
                </a:gridCol>
                <a:gridCol w="1890306">
                  <a:extLst>
                    <a:ext uri="{9D8B030D-6E8A-4147-A177-3AD203B41FA5}">
                      <a16:colId xmlns:a16="http://schemas.microsoft.com/office/drawing/2014/main" val="2171435323"/>
                    </a:ext>
                  </a:extLst>
                </a:gridCol>
              </a:tblGrid>
              <a:tr h="1069329">
                <a:tc>
                  <a:txBody>
                    <a:bodyPr/>
                    <a:lstStyle/>
                    <a:p>
                      <a:pPr algn="ctr">
                        <a:spcBef>
                          <a:spcPts val="600"/>
                        </a:spcBef>
                        <a:spcAft>
                          <a:spcPts val="600"/>
                        </a:spcAft>
                      </a:pPr>
                      <a:r>
                        <a:rPr lang="es-ES" sz="1800" dirty="0">
                          <a:effectLst/>
                        </a:rPr>
                        <a:t>Velocidad sobre el límite</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S" sz="1800" dirty="0">
                          <a:effectLst/>
                        </a:rPr>
                        <a:t>Menos 20 km/h</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S" sz="1800" dirty="0">
                          <a:effectLst/>
                        </a:rPr>
                        <a:t>De 20 a 29 km/h</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S" sz="1800" dirty="0">
                          <a:effectLst/>
                        </a:rPr>
                        <a:t>De 30 a 39 km/h</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S" sz="1800" dirty="0">
                          <a:effectLst/>
                        </a:rPr>
                        <a:t>De 40 a 49 km/h</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CL" sz="1800" dirty="0">
                          <a:effectLst/>
                        </a:rPr>
                        <a:t>≥ 50 km/h</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s-CL" sz="1800" dirty="0">
                          <a:effectLst/>
                        </a:rPr>
                        <a:t>Reincidencia ≥ 50 km/h dentro 3 años</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4252146"/>
                  </a:ext>
                </a:extLst>
              </a:tr>
              <a:tr h="3267394">
                <a:tc>
                  <a:txBody>
                    <a:bodyPr/>
                    <a:lstStyle/>
                    <a:p>
                      <a:pPr marL="0" indent="0" algn="just">
                        <a:spcBef>
                          <a:spcPts val="600"/>
                        </a:spcBef>
                        <a:spcAft>
                          <a:spcPts val="600"/>
                        </a:spcAft>
                        <a:buFont typeface="Arial" panose="020B0604020202020204" pitchFamily="34" charset="0"/>
                        <a:buNone/>
                      </a:pPr>
                      <a:r>
                        <a:rPr lang="es-CL" sz="1800" b="1" kern="1200" dirty="0">
                          <a:solidFill>
                            <a:schemeClr val="lt1"/>
                          </a:solidFill>
                          <a:effectLst/>
                        </a:rPr>
                        <a:t>Penas</a:t>
                      </a:r>
                      <a:endParaRPr lang="es-CL" sz="1800" b="1" kern="1200" dirty="0">
                        <a:solidFill>
                          <a:schemeClr val="lt1"/>
                        </a:solidFill>
                        <a:effectLst/>
                        <a:latin typeface="+mn-lt"/>
                        <a:ea typeface="+mn-ea"/>
                        <a:cs typeface="+mn-cs"/>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ES" sz="1800" dirty="0">
                          <a:effectLst/>
                        </a:rPr>
                        <a:t>135 euros </a:t>
                      </a:r>
                    </a:p>
                    <a:p>
                      <a:pPr marL="285750" indent="-285750" algn="just">
                        <a:spcBef>
                          <a:spcPts val="600"/>
                        </a:spcBef>
                        <a:spcAft>
                          <a:spcPts val="600"/>
                        </a:spcAft>
                        <a:buFont typeface="Arial" panose="020B0604020202020204" pitchFamily="34" charset="0"/>
                        <a:buChar char="•"/>
                      </a:pPr>
                      <a:r>
                        <a:rPr lang="es-ES" sz="1800" dirty="0">
                          <a:effectLst/>
                        </a:rPr>
                        <a:t>(68 euros en zonas de limites sobre 50 km/h)</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1 punto</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ES" sz="1800" dirty="0">
                          <a:effectLst/>
                        </a:rPr>
                        <a:t>135 euros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2 puntos</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ES" sz="1800" dirty="0">
                          <a:effectLst/>
                        </a:rPr>
                        <a:t>135 euros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3 puntos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Suspensión de licencia de 3 años</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ES" sz="1800" dirty="0">
                          <a:effectLst/>
                        </a:rPr>
                        <a:t>135 euros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4 puntos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Suspensión de licencia de 3 años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Confiscación del vehículo</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CL" sz="1800" dirty="0">
                          <a:effectLst/>
                        </a:rPr>
                        <a:t>1500 euros</a:t>
                      </a:r>
                    </a:p>
                    <a:p>
                      <a:pPr marL="285750" indent="-285750" algn="just">
                        <a:spcBef>
                          <a:spcPts val="600"/>
                        </a:spcBef>
                        <a:spcAft>
                          <a:spcPts val="600"/>
                        </a:spcAft>
                        <a:buFont typeface="Arial" panose="020B0604020202020204" pitchFamily="34" charset="0"/>
                        <a:buChar char="•"/>
                      </a:pPr>
                      <a:r>
                        <a:rPr lang="es-CL" sz="1800" dirty="0">
                          <a:effectLst/>
                        </a:rPr>
                        <a:t>6 puntos</a:t>
                      </a:r>
                    </a:p>
                    <a:p>
                      <a:pPr marL="285750" indent="-285750" algn="just">
                        <a:spcBef>
                          <a:spcPts val="600"/>
                        </a:spcBef>
                        <a:spcAft>
                          <a:spcPts val="600"/>
                        </a:spcAft>
                        <a:buFont typeface="Arial" panose="020B0604020202020204" pitchFamily="34" charset="0"/>
                        <a:buChar char="•"/>
                      </a:pPr>
                      <a:r>
                        <a:rPr lang="es-ES" sz="1800" dirty="0">
                          <a:effectLst/>
                        </a:rPr>
                        <a:t>Suspensión de licencia de 3 años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Confiscación del vehículo</a:t>
                      </a:r>
                      <a:endParaRPr lang="es-CL" sz="18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lgn="just">
                        <a:spcBef>
                          <a:spcPts val="600"/>
                        </a:spcBef>
                        <a:spcAft>
                          <a:spcPts val="600"/>
                        </a:spcAft>
                        <a:buFont typeface="Arial" panose="020B0604020202020204" pitchFamily="34" charset="0"/>
                        <a:buChar char="•"/>
                      </a:pPr>
                      <a:r>
                        <a:rPr lang="es-CL" sz="1800" dirty="0">
                          <a:effectLst/>
                        </a:rPr>
                        <a:t>3750 euros</a:t>
                      </a:r>
                    </a:p>
                    <a:p>
                      <a:pPr marL="285750" indent="-285750" algn="just">
                        <a:spcBef>
                          <a:spcPts val="600"/>
                        </a:spcBef>
                        <a:spcAft>
                          <a:spcPts val="600"/>
                        </a:spcAft>
                        <a:buFont typeface="Arial" panose="020B0604020202020204" pitchFamily="34" charset="0"/>
                        <a:buChar char="•"/>
                      </a:pPr>
                      <a:r>
                        <a:rPr lang="es-CL" sz="1800" dirty="0">
                          <a:effectLst/>
                        </a:rPr>
                        <a:t>6 puntos</a:t>
                      </a:r>
                    </a:p>
                    <a:p>
                      <a:pPr marL="285750" indent="-285750" algn="just">
                        <a:spcBef>
                          <a:spcPts val="600"/>
                        </a:spcBef>
                        <a:spcAft>
                          <a:spcPts val="600"/>
                        </a:spcAft>
                        <a:buFont typeface="Arial" panose="020B0604020202020204" pitchFamily="34" charset="0"/>
                        <a:buChar char="•"/>
                      </a:pPr>
                      <a:r>
                        <a:rPr lang="es-ES" sz="1800" dirty="0">
                          <a:effectLst/>
                        </a:rPr>
                        <a:t>Suspensión de licencia de 3 años</a:t>
                      </a:r>
                      <a:endParaRPr lang="es-CL" sz="1800" dirty="0">
                        <a:effectLst/>
                      </a:endParaRPr>
                    </a:p>
                    <a:p>
                      <a:pPr marL="285750" indent="-285750" algn="just">
                        <a:spcBef>
                          <a:spcPts val="600"/>
                        </a:spcBef>
                        <a:spcAft>
                          <a:spcPts val="600"/>
                        </a:spcAft>
                        <a:buFont typeface="Arial" panose="020B0604020202020204" pitchFamily="34" charset="0"/>
                        <a:buChar char="•"/>
                      </a:pPr>
                      <a:r>
                        <a:rPr lang="es-ES" sz="1800" dirty="0">
                          <a:effectLst/>
                        </a:rPr>
                        <a:t>Confiscación del vehículo</a:t>
                      </a:r>
                      <a:endParaRPr lang="es-CL" sz="1800" dirty="0">
                        <a:effectLst/>
                      </a:endParaRPr>
                    </a:p>
                    <a:p>
                      <a:pPr marL="285750" indent="-285750" algn="just">
                        <a:spcBef>
                          <a:spcPts val="600"/>
                        </a:spcBef>
                        <a:spcAft>
                          <a:spcPts val="600"/>
                        </a:spcAft>
                        <a:buFont typeface="Arial" panose="020B0604020202020204" pitchFamily="34" charset="0"/>
                        <a:buChar char="•"/>
                      </a:pPr>
                      <a:r>
                        <a:rPr lang="es-CL" sz="1800" kern="1200" dirty="0">
                          <a:solidFill>
                            <a:schemeClr val="dk1"/>
                          </a:solidFill>
                          <a:effectLst/>
                        </a:rPr>
                        <a:t>Penas de 3 meses de cárcel</a:t>
                      </a:r>
                      <a:endParaRPr lang="es-E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43705698"/>
                  </a:ext>
                </a:extLst>
              </a:tr>
            </a:tbl>
          </a:graphicData>
        </a:graphic>
      </p:graphicFrame>
      <p:sp>
        <p:nvSpPr>
          <p:cNvPr id="4" name="Marcador de número de diapositiva 3">
            <a:extLst>
              <a:ext uri="{FF2B5EF4-FFF2-40B4-BE49-F238E27FC236}">
                <a16:creationId xmlns:a16="http://schemas.microsoft.com/office/drawing/2014/main" id="{49942BF0-8C9B-4AE1-BB3A-C10D82E4A2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D75519-DAE0-469C-A73F-2DE09E5695CC}"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8083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B1ED7-53BF-47F6-90B8-691880FBEA58}"/>
              </a:ext>
            </a:extLst>
          </p:cNvPr>
          <p:cNvSpPr>
            <a:spLocks noGrp="1"/>
          </p:cNvSpPr>
          <p:nvPr>
            <p:ph type="title"/>
          </p:nvPr>
        </p:nvSpPr>
        <p:spPr/>
        <p:txBody>
          <a:bodyPr/>
          <a:lstStyle/>
          <a:p>
            <a:r>
              <a:rPr lang="es-CL" sz="4000" dirty="0"/>
              <a:t>Luxemburgo – Sanciones por exceso de velocidad</a:t>
            </a:r>
            <a:endParaRPr lang="es-CL" dirty="0"/>
          </a:p>
        </p:txBody>
      </p:sp>
      <p:sp>
        <p:nvSpPr>
          <p:cNvPr id="4" name="Marcador de número de diapositiva 3">
            <a:extLst>
              <a:ext uri="{FF2B5EF4-FFF2-40B4-BE49-F238E27FC236}">
                <a16:creationId xmlns:a16="http://schemas.microsoft.com/office/drawing/2014/main" id="{C38EDEAA-100F-4F5E-BC7E-6DAAC0EBCFCB}"/>
              </a:ext>
            </a:extLst>
          </p:cNvPr>
          <p:cNvSpPr>
            <a:spLocks noGrp="1"/>
          </p:cNvSpPr>
          <p:nvPr>
            <p:ph type="sldNum" sz="quarter" idx="12"/>
          </p:nvPr>
        </p:nvSpPr>
        <p:spPr/>
        <p:txBody>
          <a:bodyPr/>
          <a:lstStyle/>
          <a:p>
            <a:fld id="{40D75519-DAE0-469C-A73F-2DE09E5695CC}" type="slidenum">
              <a:rPr lang="en-US" smtClean="0"/>
              <a:t>24</a:t>
            </a:fld>
            <a:endParaRPr lang="en-US"/>
          </a:p>
        </p:txBody>
      </p:sp>
      <p:sp>
        <p:nvSpPr>
          <p:cNvPr id="3" name="Marcador de contenido 2">
            <a:extLst>
              <a:ext uri="{FF2B5EF4-FFF2-40B4-BE49-F238E27FC236}">
                <a16:creationId xmlns:a16="http://schemas.microsoft.com/office/drawing/2014/main" id="{AD94089F-7ED3-4011-9582-3687FDCA22D8}"/>
              </a:ext>
            </a:extLst>
          </p:cNvPr>
          <p:cNvSpPr txBox="1">
            <a:spLocks/>
          </p:cNvSpPr>
          <p:nvPr/>
        </p:nvSpPr>
        <p:spPr>
          <a:xfrm>
            <a:off x="1103312" y="20529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spcBef>
                <a:spcPts val="600"/>
              </a:spcBef>
              <a:spcAft>
                <a:spcPts val="600"/>
              </a:spcAft>
            </a:pPr>
            <a:r>
              <a:rPr lang="es-CL" sz="1800" kern="1200" dirty="0">
                <a:solidFill>
                  <a:schemeClr val="lt1"/>
                </a:solidFill>
                <a:effectLst/>
              </a:rPr>
              <a:t>Delito de alto exceso de Velocidad (Únicamente en caso de reincidencia de una infracción grave dentro de 3 años): sobrepasar el límite de velocidad en más de 50% (o en más de 20km/h, si el límite es 30 km/h o menos)</a:t>
            </a:r>
            <a:endParaRPr lang="es-CL" sz="1800" kern="1200" dirty="0">
              <a:solidFill>
                <a:schemeClr val="lt1"/>
              </a:solidFill>
              <a:effectLst/>
              <a:latin typeface="+mn-lt"/>
              <a:ea typeface="+mn-ea"/>
              <a:cs typeface="+mn-cs"/>
            </a:endParaRPr>
          </a:p>
        </p:txBody>
      </p:sp>
    </p:spTree>
    <p:extLst>
      <p:ext uri="{BB962C8B-B14F-4D97-AF65-F5344CB8AC3E}">
        <p14:creationId xmlns:p14="http://schemas.microsoft.com/office/powerpoint/2010/main" val="110334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B1ED7-53BF-47F6-90B8-691880FBEA58}"/>
              </a:ext>
            </a:extLst>
          </p:cNvPr>
          <p:cNvSpPr>
            <a:spLocks noGrp="1"/>
          </p:cNvSpPr>
          <p:nvPr>
            <p:ph type="title"/>
          </p:nvPr>
        </p:nvSpPr>
        <p:spPr>
          <a:xfrm>
            <a:off x="410817" y="265131"/>
            <a:ext cx="9404723" cy="1400530"/>
          </a:xfrm>
        </p:spPr>
        <p:txBody>
          <a:bodyPr/>
          <a:lstStyle/>
          <a:p>
            <a:r>
              <a:rPr lang="es-CL" sz="4000" dirty="0"/>
              <a:t>Luxemburgo – Sanciones por exceso de velocidad</a:t>
            </a:r>
            <a:endParaRPr lang="es-CL" dirty="0"/>
          </a:p>
        </p:txBody>
      </p:sp>
      <p:graphicFrame>
        <p:nvGraphicFramePr>
          <p:cNvPr id="5" name="Marcador de contenido 4">
            <a:extLst>
              <a:ext uri="{FF2B5EF4-FFF2-40B4-BE49-F238E27FC236}">
                <a16:creationId xmlns:a16="http://schemas.microsoft.com/office/drawing/2014/main" id="{B6BE1965-CC04-4D58-830A-6D314E21EE2A}"/>
              </a:ext>
            </a:extLst>
          </p:cNvPr>
          <p:cNvGraphicFramePr>
            <a:graphicFrameLocks noGrp="1"/>
          </p:cNvGraphicFramePr>
          <p:nvPr>
            <p:ph idx="1"/>
            <p:extLst>
              <p:ext uri="{D42A27DB-BD31-4B8C-83A1-F6EECF244321}">
                <p14:modId xmlns:p14="http://schemas.microsoft.com/office/powerpoint/2010/main" val="62897312"/>
              </p:ext>
            </p:extLst>
          </p:nvPr>
        </p:nvGraphicFramePr>
        <p:xfrm>
          <a:off x="410817" y="1508270"/>
          <a:ext cx="11582402" cy="5109847"/>
        </p:xfrm>
        <a:graphic>
          <a:graphicData uri="http://schemas.openxmlformats.org/drawingml/2006/table">
            <a:tbl>
              <a:tblPr firstRow="1" firstCol="1" bandRow="1">
                <a:tableStyleId>{93296810-A885-4BE3-A3E7-6D5BEEA58F35}</a:tableStyleId>
              </a:tblPr>
              <a:tblGrid>
                <a:gridCol w="2563202">
                  <a:extLst>
                    <a:ext uri="{9D8B030D-6E8A-4147-A177-3AD203B41FA5}">
                      <a16:colId xmlns:a16="http://schemas.microsoft.com/office/drawing/2014/main" val="91621765"/>
                    </a:ext>
                  </a:extLst>
                </a:gridCol>
                <a:gridCol w="1434832">
                  <a:extLst>
                    <a:ext uri="{9D8B030D-6E8A-4147-A177-3AD203B41FA5}">
                      <a16:colId xmlns:a16="http://schemas.microsoft.com/office/drawing/2014/main" val="1036789763"/>
                    </a:ext>
                  </a:extLst>
                </a:gridCol>
                <a:gridCol w="1908500">
                  <a:extLst>
                    <a:ext uri="{9D8B030D-6E8A-4147-A177-3AD203B41FA5}">
                      <a16:colId xmlns:a16="http://schemas.microsoft.com/office/drawing/2014/main" val="2658462591"/>
                    </a:ext>
                  </a:extLst>
                </a:gridCol>
                <a:gridCol w="2214090">
                  <a:extLst>
                    <a:ext uri="{9D8B030D-6E8A-4147-A177-3AD203B41FA5}">
                      <a16:colId xmlns:a16="http://schemas.microsoft.com/office/drawing/2014/main" val="540998532"/>
                    </a:ext>
                  </a:extLst>
                </a:gridCol>
                <a:gridCol w="3461778">
                  <a:extLst>
                    <a:ext uri="{9D8B030D-6E8A-4147-A177-3AD203B41FA5}">
                      <a16:colId xmlns:a16="http://schemas.microsoft.com/office/drawing/2014/main" val="2330930090"/>
                    </a:ext>
                  </a:extLst>
                </a:gridCol>
              </a:tblGrid>
              <a:tr h="1141741">
                <a:tc>
                  <a:txBody>
                    <a:bodyPr/>
                    <a:lstStyle/>
                    <a:p>
                      <a:pPr algn="ctr">
                        <a:spcBef>
                          <a:spcPts val="600"/>
                        </a:spcBef>
                        <a:spcAft>
                          <a:spcPts val="600"/>
                        </a:spcAft>
                      </a:pPr>
                      <a:r>
                        <a:rPr lang="es-ES_tradnl" sz="1800" dirty="0">
                          <a:effectLst/>
                        </a:rPr>
                        <a:t>Lugar</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Velocidad máxima permitida</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err="1">
                          <a:effectLst/>
                        </a:rPr>
                        <a:t>Infración</a:t>
                      </a:r>
                      <a:r>
                        <a:rPr lang="es-ES_tradnl" sz="1800" dirty="0">
                          <a:effectLst/>
                        </a:rPr>
                        <a:t> simple</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Infracción grave</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CL" sz="1800" dirty="0">
                          <a:effectLst/>
                        </a:rPr>
                        <a:t>Delito de alto exceso de Velocidad (Únicamente en caso de reincidencia de una infracción grave)</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1277573803"/>
                  </a:ext>
                </a:extLst>
              </a:tr>
              <a:tr h="602843">
                <a:tc>
                  <a:txBody>
                    <a:bodyPr/>
                    <a:lstStyle/>
                    <a:p>
                      <a:pPr algn="ctr">
                        <a:spcBef>
                          <a:spcPts val="600"/>
                        </a:spcBef>
                        <a:spcAft>
                          <a:spcPts val="600"/>
                        </a:spcAft>
                      </a:pPr>
                      <a:r>
                        <a:rPr lang="es-ES_tradnl" sz="1800" dirty="0">
                          <a:effectLst/>
                        </a:rPr>
                        <a:t>Zona peatonal/ zona residencial</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20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21 - 35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&gt; 35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CL" sz="1800" dirty="0">
                          <a:effectLst/>
                        </a:rPr>
                        <a:t>≥</a:t>
                      </a:r>
                      <a:r>
                        <a:rPr lang="es-ES_tradnl" sz="1800" dirty="0">
                          <a:effectLst/>
                        </a:rPr>
                        <a:t> 40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1494842186"/>
                  </a:ext>
                </a:extLst>
              </a:tr>
              <a:tr h="333395">
                <a:tc>
                  <a:txBody>
                    <a:bodyPr/>
                    <a:lstStyle/>
                    <a:p>
                      <a:pPr algn="ctr">
                        <a:spcBef>
                          <a:spcPts val="600"/>
                        </a:spcBef>
                        <a:spcAft>
                          <a:spcPts val="600"/>
                        </a:spcAft>
                      </a:pPr>
                      <a:r>
                        <a:rPr lang="es-ES_tradnl" sz="1800" dirty="0">
                          <a:effectLst/>
                        </a:rPr>
                        <a:t>Zona de 30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a:effectLst/>
                        </a:rPr>
                        <a:t>30 km/h</a:t>
                      </a:r>
                      <a:endParaRPr lang="es-CL" sz="180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a:effectLst/>
                        </a:rPr>
                        <a:t>31-45 km/h</a:t>
                      </a:r>
                      <a:endParaRPr lang="es-CL" sz="180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ES_tradnl" sz="1800" dirty="0">
                          <a:effectLst/>
                        </a:rPr>
                        <a:t>&gt; 45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600"/>
                        </a:spcAft>
                      </a:pPr>
                      <a:r>
                        <a:rPr lang="es-CL" sz="1800" dirty="0">
                          <a:effectLst/>
                        </a:rPr>
                        <a:t>≥</a:t>
                      </a:r>
                      <a:r>
                        <a:rPr lang="es-ES_tradnl" sz="1800" dirty="0">
                          <a:effectLst/>
                        </a:rPr>
                        <a:t> 50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1254424514"/>
                  </a:ext>
                </a:extLst>
              </a:tr>
              <a:tr h="333395">
                <a:tc>
                  <a:txBody>
                    <a:bodyPr/>
                    <a:lstStyle/>
                    <a:p>
                      <a:pPr algn="ctr">
                        <a:spcBef>
                          <a:spcPts val="600"/>
                        </a:spcBef>
                        <a:spcAft>
                          <a:spcPts val="0"/>
                        </a:spcAft>
                      </a:pPr>
                      <a:r>
                        <a:rPr lang="es-ES_tradnl" sz="1800" dirty="0">
                          <a:effectLst/>
                        </a:rPr>
                        <a:t>En zonas urbanas</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ES_tradnl" sz="1800" dirty="0">
                          <a:effectLst/>
                        </a:rPr>
                        <a:t>50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ES_tradnl" sz="1800">
                          <a:effectLst/>
                        </a:rPr>
                        <a:t>51-65 km/h</a:t>
                      </a:r>
                      <a:endParaRPr lang="es-CL" sz="180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ES_tradnl" sz="1800" dirty="0">
                          <a:effectLst/>
                        </a:rPr>
                        <a:t>&gt; 65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ES_tradnl" sz="1800" dirty="0">
                          <a:effectLst/>
                        </a:rPr>
                        <a:t>&gt; 75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1055686297"/>
                  </a:ext>
                </a:extLst>
              </a:tr>
              <a:tr h="677690">
                <a:tc>
                  <a:txBody>
                    <a:bodyPr/>
                    <a:lstStyle/>
                    <a:p>
                      <a:pPr algn="ctr">
                        <a:spcBef>
                          <a:spcPts val="600"/>
                        </a:spcBef>
                        <a:spcAft>
                          <a:spcPts val="0"/>
                        </a:spcAft>
                      </a:pPr>
                      <a:r>
                        <a:rPr lang="es-ES_tradnl" sz="1800" dirty="0">
                          <a:effectLst/>
                        </a:rPr>
                        <a:t>En zonas interurbanas</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fr-FR" sz="1800" dirty="0">
                          <a:effectLst/>
                        </a:rPr>
                        <a:t> </a:t>
                      </a:r>
                      <a:r>
                        <a:rPr lang="es-ES_tradnl" sz="1800" dirty="0">
                          <a:effectLst/>
                        </a:rPr>
                        <a:t>90 km/h</a:t>
                      </a:r>
                      <a:endParaRPr lang="es-CL" sz="1800" dirty="0">
                        <a:effectLst/>
                      </a:endParaRPr>
                    </a:p>
                    <a:p>
                      <a:pPr algn="ctr">
                        <a:spcBef>
                          <a:spcPts val="600"/>
                        </a:spcBef>
                        <a:spcAft>
                          <a:spcPts val="0"/>
                        </a:spcAft>
                      </a:pPr>
                      <a:r>
                        <a:rPr lang="es-ES_tradnl" sz="1800" dirty="0">
                          <a:effectLst/>
                        </a:rPr>
                        <a:t>75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CL" sz="1800" dirty="0">
                          <a:effectLst/>
                        </a:rPr>
                        <a:t> </a:t>
                      </a:r>
                      <a:r>
                        <a:rPr lang="es-ES_tradnl" sz="1800" dirty="0">
                          <a:effectLst/>
                        </a:rPr>
                        <a:t>91-110 km/h</a:t>
                      </a:r>
                      <a:endParaRPr lang="es-CL" sz="1800" dirty="0">
                        <a:effectLst/>
                      </a:endParaRPr>
                    </a:p>
                    <a:p>
                      <a:pPr algn="ctr">
                        <a:spcBef>
                          <a:spcPts val="600"/>
                        </a:spcBef>
                        <a:spcAft>
                          <a:spcPts val="0"/>
                        </a:spcAft>
                      </a:pPr>
                      <a:r>
                        <a:rPr lang="es-ES_tradnl" sz="1800" dirty="0">
                          <a:effectLst/>
                        </a:rPr>
                        <a:t>76 - 95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CL" sz="1800" dirty="0">
                          <a:effectLst/>
                        </a:rPr>
                        <a:t> </a:t>
                      </a:r>
                      <a:r>
                        <a:rPr lang="es-ES_tradnl" sz="1800" dirty="0">
                          <a:effectLst/>
                        </a:rPr>
                        <a:t>&gt; 110 km/h</a:t>
                      </a:r>
                      <a:endParaRPr lang="es-CL" sz="1800" dirty="0">
                        <a:effectLst/>
                      </a:endParaRPr>
                    </a:p>
                    <a:p>
                      <a:pPr algn="ctr">
                        <a:spcBef>
                          <a:spcPts val="600"/>
                        </a:spcBef>
                        <a:spcAft>
                          <a:spcPts val="0"/>
                        </a:spcAft>
                      </a:pPr>
                      <a:r>
                        <a:rPr lang="es-ES_tradnl" sz="1800" dirty="0">
                          <a:effectLst/>
                        </a:rPr>
                        <a:t>&gt;95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ES_tradnl" sz="1800" dirty="0">
                          <a:effectLst/>
                        </a:rPr>
                        <a:t>&gt; 135 km/h</a:t>
                      </a:r>
                      <a:endParaRPr lang="es-CL" sz="1800" dirty="0">
                        <a:effectLst/>
                      </a:endParaRPr>
                    </a:p>
                    <a:p>
                      <a:pPr algn="ctr">
                        <a:spcBef>
                          <a:spcPts val="600"/>
                        </a:spcBef>
                        <a:spcAft>
                          <a:spcPts val="0"/>
                        </a:spcAft>
                      </a:pPr>
                      <a:r>
                        <a:rPr lang="es-ES_tradnl" sz="1800" dirty="0">
                          <a:effectLst/>
                        </a:rPr>
                        <a:t>&gt; 112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3029228302"/>
                  </a:ext>
                </a:extLst>
              </a:tr>
              <a:tr h="1042053">
                <a:tc>
                  <a:txBody>
                    <a:bodyPr/>
                    <a:lstStyle/>
                    <a:p>
                      <a:pPr algn="ctr">
                        <a:spcBef>
                          <a:spcPts val="600"/>
                        </a:spcBef>
                        <a:spcAft>
                          <a:spcPts val="0"/>
                        </a:spcAft>
                      </a:pPr>
                      <a:r>
                        <a:rPr lang="es-CL" sz="1800" dirty="0">
                          <a:effectLst/>
                        </a:rPr>
                        <a:t>En autopista sin lluvia</a:t>
                      </a:r>
                    </a:p>
                    <a:p>
                      <a:pPr algn="ctr">
                        <a:spcBef>
                          <a:spcPts val="600"/>
                        </a:spcBef>
                        <a:spcAft>
                          <a:spcPts val="0"/>
                        </a:spcAft>
                      </a:pPr>
                      <a:r>
                        <a:rPr lang="es-CL" sz="1800" dirty="0">
                          <a:effectLst/>
                        </a:rPr>
                        <a:t>- Automóvil / moto</a:t>
                      </a:r>
                    </a:p>
                    <a:p>
                      <a:pPr marL="285750" indent="-285750" algn="ctr">
                        <a:spcBef>
                          <a:spcPts val="600"/>
                        </a:spcBef>
                        <a:spcAft>
                          <a:spcPts val="0"/>
                        </a:spcAft>
                        <a:buFontTx/>
                        <a:buChar char="-"/>
                      </a:pPr>
                      <a:r>
                        <a:rPr lang="es-ES_tradnl" sz="1800" dirty="0">
                          <a:effectLst/>
                        </a:rPr>
                        <a:t>Camioneta</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ES_tradnl" sz="1800" dirty="0">
                        <a:effectLst/>
                      </a:endParaRPr>
                    </a:p>
                    <a:p>
                      <a:pPr algn="ctr">
                        <a:spcBef>
                          <a:spcPts val="600"/>
                        </a:spcBef>
                        <a:spcAft>
                          <a:spcPts val="0"/>
                        </a:spcAft>
                      </a:pPr>
                      <a:r>
                        <a:rPr lang="es-ES_tradnl" sz="1800" dirty="0">
                          <a:effectLst/>
                        </a:rPr>
                        <a:t>130 km/h</a:t>
                      </a:r>
                      <a:r>
                        <a:rPr lang="es-CL" sz="1800" dirty="0">
                          <a:effectLst/>
                        </a:rPr>
                        <a:t> </a:t>
                      </a:r>
                    </a:p>
                    <a:p>
                      <a:pPr algn="ctr">
                        <a:spcBef>
                          <a:spcPts val="600"/>
                        </a:spcBef>
                        <a:spcAft>
                          <a:spcPts val="0"/>
                        </a:spcAft>
                      </a:pPr>
                      <a:r>
                        <a:rPr lang="es-ES_tradnl" sz="1800" dirty="0">
                          <a:effectLst/>
                        </a:rPr>
                        <a:t>90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ES_tradnl" sz="1800" dirty="0">
                        <a:effectLst/>
                      </a:endParaRPr>
                    </a:p>
                    <a:p>
                      <a:pPr algn="ctr">
                        <a:spcBef>
                          <a:spcPts val="600"/>
                        </a:spcBef>
                        <a:spcAft>
                          <a:spcPts val="0"/>
                        </a:spcAft>
                      </a:pPr>
                      <a:r>
                        <a:rPr lang="es-ES_tradnl" sz="1800" dirty="0">
                          <a:effectLst/>
                        </a:rPr>
                        <a:t>131 - 155 km/h</a:t>
                      </a:r>
                      <a:r>
                        <a:rPr lang="es-CL" sz="1800" dirty="0">
                          <a:effectLst/>
                        </a:rPr>
                        <a:t> </a:t>
                      </a:r>
                    </a:p>
                    <a:p>
                      <a:pPr algn="ctr">
                        <a:spcBef>
                          <a:spcPts val="600"/>
                        </a:spcBef>
                        <a:spcAft>
                          <a:spcPts val="0"/>
                        </a:spcAft>
                      </a:pPr>
                      <a:r>
                        <a:rPr lang="es-ES_tradnl" sz="1800" dirty="0">
                          <a:effectLst/>
                        </a:rPr>
                        <a:t>91 </a:t>
                      </a:r>
                      <a:r>
                        <a:rPr lang="es-CL" sz="1800" dirty="0">
                          <a:effectLst/>
                        </a:rPr>
                        <a:t>–</a:t>
                      </a:r>
                      <a:r>
                        <a:rPr lang="es-ES_tradnl" sz="1800" dirty="0">
                          <a:effectLst/>
                        </a:rPr>
                        <a:t> 115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ES_tradnl" sz="1800" dirty="0">
                        <a:effectLst/>
                      </a:endParaRPr>
                    </a:p>
                    <a:p>
                      <a:pPr algn="ctr">
                        <a:spcBef>
                          <a:spcPts val="600"/>
                        </a:spcBef>
                        <a:spcAft>
                          <a:spcPts val="0"/>
                        </a:spcAft>
                      </a:pPr>
                      <a:r>
                        <a:rPr lang="es-ES_tradnl" sz="1800" dirty="0">
                          <a:effectLst/>
                        </a:rPr>
                        <a:t>&gt; 155 km/h</a:t>
                      </a:r>
                      <a:r>
                        <a:rPr lang="es-CL" sz="1800" dirty="0">
                          <a:effectLst/>
                        </a:rPr>
                        <a:t> </a:t>
                      </a:r>
                    </a:p>
                    <a:p>
                      <a:pPr algn="ctr">
                        <a:spcBef>
                          <a:spcPts val="600"/>
                        </a:spcBef>
                        <a:spcAft>
                          <a:spcPts val="0"/>
                        </a:spcAft>
                      </a:pPr>
                      <a:r>
                        <a:rPr lang="es-ES_tradnl" sz="1800" dirty="0">
                          <a:effectLst/>
                        </a:rPr>
                        <a:t>&gt; 115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ES_tradnl" sz="1800" dirty="0">
                        <a:effectLst/>
                      </a:endParaRPr>
                    </a:p>
                    <a:p>
                      <a:pPr algn="ctr">
                        <a:spcBef>
                          <a:spcPts val="600"/>
                        </a:spcBef>
                        <a:spcAft>
                          <a:spcPts val="0"/>
                        </a:spcAft>
                      </a:pPr>
                      <a:r>
                        <a:rPr lang="es-ES_tradnl" sz="1800" dirty="0">
                          <a:effectLst/>
                        </a:rPr>
                        <a:t>&gt; 195 km/h</a:t>
                      </a:r>
                      <a:r>
                        <a:rPr lang="es-CL" sz="1800" dirty="0">
                          <a:effectLst/>
                        </a:rPr>
                        <a:t> </a:t>
                      </a:r>
                    </a:p>
                    <a:p>
                      <a:pPr algn="ctr">
                        <a:spcBef>
                          <a:spcPts val="600"/>
                        </a:spcBef>
                        <a:spcAft>
                          <a:spcPts val="0"/>
                        </a:spcAft>
                      </a:pPr>
                      <a:r>
                        <a:rPr lang="es-ES_tradnl" sz="1800" dirty="0">
                          <a:effectLst/>
                        </a:rPr>
                        <a:t>&gt; 135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2609185276"/>
                  </a:ext>
                </a:extLst>
              </a:tr>
              <a:tr h="922884">
                <a:tc>
                  <a:txBody>
                    <a:bodyPr/>
                    <a:lstStyle/>
                    <a:p>
                      <a:pPr algn="ctr">
                        <a:spcBef>
                          <a:spcPts val="600"/>
                        </a:spcBef>
                        <a:spcAft>
                          <a:spcPts val="0"/>
                        </a:spcAft>
                      </a:pPr>
                      <a:r>
                        <a:rPr lang="es-CL" sz="1800" dirty="0">
                          <a:effectLst/>
                        </a:rPr>
                        <a:t>En autopista con lluvia</a:t>
                      </a:r>
                    </a:p>
                    <a:p>
                      <a:pPr algn="ctr">
                        <a:spcBef>
                          <a:spcPts val="600"/>
                        </a:spcBef>
                        <a:spcAft>
                          <a:spcPts val="0"/>
                        </a:spcAft>
                      </a:pPr>
                      <a:r>
                        <a:rPr lang="es-CL" sz="1800" dirty="0">
                          <a:effectLst/>
                        </a:rPr>
                        <a:t>- Automóvil / moto</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CL" sz="1800" dirty="0">
                        <a:effectLst/>
                      </a:endParaRPr>
                    </a:p>
                    <a:p>
                      <a:pPr algn="ctr">
                        <a:spcBef>
                          <a:spcPts val="600"/>
                        </a:spcBef>
                        <a:spcAft>
                          <a:spcPts val="0"/>
                        </a:spcAft>
                      </a:pPr>
                      <a:r>
                        <a:rPr lang="es-ES_tradnl" sz="1800" dirty="0">
                          <a:effectLst/>
                        </a:rPr>
                        <a:t>110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endParaRPr lang="es-CL" sz="1800" dirty="0">
                        <a:effectLst/>
                      </a:endParaRPr>
                    </a:p>
                    <a:p>
                      <a:pPr algn="ctr">
                        <a:spcBef>
                          <a:spcPts val="600"/>
                        </a:spcBef>
                        <a:spcAft>
                          <a:spcPts val="0"/>
                        </a:spcAft>
                      </a:pPr>
                      <a:r>
                        <a:rPr lang="es-ES_tradnl" sz="1800" dirty="0">
                          <a:effectLst/>
                        </a:rPr>
                        <a:t>111 - 135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CL" sz="1800">
                          <a:effectLst/>
                        </a:rPr>
                        <a:t> </a:t>
                      </a:r>
                    </a:p>
                    <a:p>
                      <a:pPr algn="ctr">
                        <a:spcBef>
                          <a:spcPts val="600"/>
                        </a:spcBef>
                        <a:spcAft>
                          <a:spcPts val="0"/>
                        </a:spcAft>
                      </a:pPr>
                      <a:r>
                        <a:rPr lang="es-ES_tradnl" sz="1800">
                          <a:effectLst/>
                        </a:rPr>
                        <a:t>&gt; 135 km/h</a:t>
                      </a:r>
                      <a:endParaRPr lang="es-CL" sz="1800">
                        <a:effectLst/>
                        <a:latin typeface="Courier"/>
                        <a:ea typeface="Times New Roman" panose="02020603050405020304" pitchFamily="18" charset="0"/>
                        <a:cs typeface="Times New Roman" panose="02020603050405020304" pitchFamily="18" charset="0"/>
                      </a:endParaRPr>
                    </a:p>
                  </a:txBody>
                  <a:tcPr marL="32551" marR="32551" marT="32551" marB="32551"/>
                </a:tc>
                <a:tc>
                  <a:txBody>
                    <a:bodyPr/>
                    <a:lstStyle/>
                    <a:p>
                      <a:pPr algn="ctr">
                        <a:spcBef>
                          <a:spcPts val="600"/>
                        </a:spcBef>
                        <a:spcAft>
                          <a:spcPts val="0"/>
                        </a:spcAft>
                      </a:pPr>
                      <a:r>
                        <a:rPr lang="es-CL" sz="1800" dirty="0">
                          <a:effectLst/>
                        </a:rPr>
                        <a:t> </a:t>
                      </a:r>
                    </a:p>
                    <a:p>
                      <a:pPr algn="ctr">
                        <a:spcBef>
                          <a:spcPts val="600"/>
                        </a:spcBef>
                        <a:spcAft>
                          <a:spcPts val="0"/>
                        </a:spcAft>
                      </a:pPr>
                      <a:r>
                        <a:rPr lang="es-ES_tradnl" sz="1800" dirty="0">
                          <a:effectLst/>
                        </a:rPr>
                        <a:t>&gt; 165 km/h</a:t>
                      </a:r>
                      <a:endParaRPr lang="es-CL" sz="1800" dirty="0">
                        <a:effectLst/>
                        <a:latin typeface="Courier"/>
                        <a:ea typeface="Times New Roman" panose="02020603050405020304" pitchFamily="18" charset="0"/>
                        <a:cs typeface="Times New Roman" panose="02020603050405020304" pitchFamily="18" charset="0"/>
                      </a:endParaRPr>
                    </a:p>
                  </a:txBody>
                  <a:tcPr marL="32551" marR="32551" marT="32551" marB="32551"/>
                </a:tc>
                <a:extLst>
                  <a:ext uri="{0D108BD9-81ED-4DB2-BD59-A6C34878D82A}">
                    <a16:rowId xmlns:a16="http://schemas.microsoft.com/office/drawing/2014/main" val="480447832"/>
                  </a:ext>
                </a:extLst>
              </a:tr>
            </a:tbl>
          </a:graphicData>
        </a:graphic>
      </p:graphicFrame>
      <p:sp>
        <p:nvSpPr>
          <p:cNvPr id="4" name="Marcador de número de diapositiva 3">
            <a:extLst>
              <a:ext uri="{FF2B5EF4-FFF2-40B4-BE49-F238E27FC236}">
                <a16:creationId xmlns:a16="http://schemas.microsoft.com/office/drawing/2014/main" id="{C38EDEAA-100F-4F5E-BC7E-6DAAC0EBCFCB}"/>
              </a:ext>
            </a:extLst>
          </p:cNvPr>
          <p:cNvSpPr>
            <a:spLocks noGrp="1"/>
          </p:cNvSpPr>
          <p:nvPr>
            <p:ph type="sldNum" sz="quarter" idx="12"/>
          </p:nvPr>
        </p:nvSpPr>
        <p:spPr/>
        <p:txBody>
          <a:bodyPr/>
          <a:lstStyle/>
          <a:p>
            <a:fld id="{40D75519-DAE0-469C-A73F-2DE09E5695CC}" type="slidenum">
              <a:rPr lang="en-US" smtClean="0"/>
              <a:t>25</a:t>
            </a:fld>
            <a:endParaRPr lang="en-US"/>
          </a:p>
        </p:txBody>
      </p:sp>
    </p:spTree>
    <p:extLst>
      <p:ext uri="{BB962C8B-B14F-4D97-AF65-F5344CB8AC3E}">
        <p14:creationId xmlns:p14="http://schemas.microsoft.com/office/powerpoint/2010/main" val="2998691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B1ED7-53BF-47F6-90B8-691880FBEA58}"/>
              </a:ext>
            </a:extLst>
          </p:cNvPr>
          <p:cNvSpPr>
            <a:spLocks noGrp="1"/>
          </p:cNvSpPr>
          <p:nvPr>
            <p:ph type="title"/>
          </p:nvPr>
        </p:nvSpPr>
        <p:spPr/>
        <p:txBody>
          <a:bodyPr/>
          <a:lstStyle/>
          <a:p>
            <a:r>
              <a:rPr lang="es-CL" sz="4000" dirty="0"/>
              <a:t>Luxemburgo – Sanciones  por exceso de velocidad</a:t>
            </a:r>
            <a:endParaRPr lang="es-CL" dirty="0"/>
          </a:p>
        </p:txBody>
      </p:sp>
      <p:graphicFrame>
        <p:nvGraphicFramePr>
          <p:cNvPr id="5" name="Marcador de contenido 4">
            <a:extLst>
              <a:ext uri="{FF2B5EF4-FFF2-40B4-BE49-F238E27FC236}">
                <a16:creationId xmlns:a16="http://schemas.microsoft.com/office/drawing/2014/main" id="{B6BE1965-CC04-4D58-830A-6D314E21EE2A}"/>
              </a:ext>
            </a:extLst>
          </p:cNvPr>
          <p:cNvGraphicFramePr>
            <a:graphicFrameLocks noGrp="1"/>
          </p:cNvGraphicFramePr>
          <p:nvPr>
            <p:ph idx="1"/>
            <p:extLst>
              <p:ext uri="{D42A27DB-BD31-4B8C-83A1-F6EECF244321}">
                <p14:modId xmlns:p14="http://schemas.microsoft.com/office/powerpoint/2010/main" val="1747065232"/>
              </p:ext>
            </p:extLst>
          </p:nvPr>
        </p:nvGraphicFramePr>
        <p:xfrm>
          <a:off x="609599" y="2906558"/>
          <a:ext cx="10972801" cy="1928524"/>
        </p:xfrm>
        <a:graphic>
          <a:graphicData uri="http://schemas.openxmlformats.org/drawingml/2006/table">
            <a:tbl>
              <a:tblPr firstRow="1" firstCol="1" bandRow="1">
                <a:tableStyleId>{93296810-A885-4BE3-A3E7-6D5BEEA58F35}</a:tableStyleId>
              </a:tblPr>
              <a:tblGrid>
                <a:gridCol w="1937623">
                  <a:extLst>
                    <a:ext uri="{9D8B030D-6E8A-4147-A177-3AD203B41FA5}">
                      <a16:colId xmlns:a16="http://schemas.microsoft.com/office/drawing/2014/main" val="91621765"/>
                    </a:ext>
                  </a:extLst>
                </a:gridCol>
                <a:gridCol w="1849987">
                  <a:extLst>
                    <a:ext uri="{9D8B030D-6E8A-4147-A177-3AD203B41FA5}">
                      <a16:colId xmlns:a16="http://schemas.microsoft.com/office/drawing/2014/main" val="1036789763"/>
                    </a:ext>
                  </a:extLst>
                </a:gridCol>
                <a:gridCol w="1357878">
                  <a:extLst>
                    <a:ext uri="{9D8B030D-6E8A-4147-A177-3AD203B41FA5}">
                      <a16:colId xmlns:a16="http://schemas.microsoft.com/office/drawing/2014/main" val="2658462591"/>
                    </a:ext>
                  </a:extLst>
                </a:gridCol>
                <a:gridCol w="1361728">
                  <a:extLst>
                    <a:ext uri="{9D8B030D-6E8A-4147-A177-3AD203B41FA5}">
                      <a16:colId xmlns:a16="http://schemas.microsoft.com/office/drawing/2014/main" val="540998532"/>
                    </a:ext>
                  </a:extLst>
                </a:gridCol>
                <a:gridCol w="4465585">
                  <a:extLst>
                    <a:ext uri="{9D8B030D-6E8A-4147-A177-3AD203B41FA5}">
                      <a16:colId xmlns:a16="http://schemas.microsoft.com/office/drawing/2014/main" val="2330930090"/>
                    </a:ext>
                  </a:extLst>
                </a:gridCol>
              </a:tblGrid>
              <a:tr h="533828">
                <a:tc>
                  <a:txBody>
                    <a:bodyPr/>
                    <a:lstStyle/>
                    <a:p>
                      <a:pPr algn="ctr">
                        <a:spcBef>
                          <a:spcPts val="600"/>
                        </a:spcBef>
                        <a:spcAft>
                          <a:spcPts val="600"/>
                        </a:spcAft>
                      </a:pPr>
                      <a:r>
                        <a:rPr lang="es-ES_tradnl" sz="1800" b="1" kern="1200" dirty="0">
                          <a:solidFill>
                            <a:schemeClr val="lt1"/>
                          </a:solidFill>
                          <a:effectLst/>
                        </a:rPr>
                        <a:t>Lugar</a:t>
                      </a:r>
                      <a:endParaRPr lang="es-CL" sz="1800" b="1" kern="1200" dirty="0">
                        <a:solidFill>
                          <a:schemeClr val="lt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1" kern="1200" dirty="0">
                          <a:solidFill>
                            <a:schemeClr val="lt1"/>
                          </a:solidFill>
                          <a:effectLst/>
                        </a:rPr>
                        <a:t>Velocidad máxima permitida</a:t>
                      </a:r>
                      <a:endParaRPr lang="es-CL" sz="1800" b="1" kern="1200" dirty="0">
                        <a:solidFill>
                          <a:schemeClr val="lt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1" kern="1200" dirty="0">
                          <a:solidFill>
                            <a:schemeClr val="lt1"/>
                          </a:solidFill>
                          <a:effectLst/>
                        </a:rPr>
                        <a:t>Infracción simple</a:t>
                      </a:r>
                      <a:endParaRPr lang="es-CL" sz="1800" b="1" kern="1200" dirty="0">
                        <a:solidFill>
                          <a:schemeClr val="lt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1" kern="1200" dirty="0">
                          <a:solidFill>
                            <a:schemeClr val="lt1"/>
                          </a:solidFill>
                          <a:effectLst/>
                        </a:rPr>
                        <a:t>Infracción grave</a:t>
                      </a:r>
                      <a:endParaRPr lang="es-CL" sz="1800" b="1" kern="1200" dirty="0">
                        <a:solidFill>
                          <a:schemeClr val="lt1"/>
                        </a:solidFill>
                        <a:effectLst/>
                        <a:latin typeface="+mn-lt"/>
                        <a:ea typeface="+mn-ea"/>
                        <a:cs typeface="+mn-cs"/>
                      </a:endParaRPr>
                    </a:p>
                  </a:txBody>
                  <a:tcPr marL="32551" marR="32551" marT="32551" marB="32551"/>
                </a:tc>
                <a:tc>
                  <a:txBody>
                    <a:bodyPr/>
                    <a:lstStyle/>
                    <a:p>
                      <a:pPr algn="ctr">
                        <a:spcBef>
                          <a:spcPts val="600"/>
                        </a:spcBef>
                        <a:spcAft>
                          <a:spcPts val="600"/>
                        </a:spcAft>
                      </a:pPr>
                      <a:r>
                        <a:rPr lang="es-CL" sz="1800" b="1" kern="1200" dirty="0">
                          <a:solidFill>
                            <a:schemeClr val="lt1"/>
                          </a:solidFill>
                          <a:effectLst/>
                        </a:rPr>
                        <a:t>Delito de alto exceso de Velocidad (Únicamente en caso de reincidencia de una infracción grave dentro de 3 años)</a:t>
                      </a:r>
                      <a:endParaRPr lang="es-CL" sz="1800" b="1" kern="1200" dirty="0">
                        <a:solidFill>
                          <a:schemeClr val="lt1"/>
                        </a:solidFill>
                        <a:effectLst/>
                        <a:latin typeface="+mn-lt"/>
                        <a:ea typeface="+mn-ea"/>
                        <a:cs typeface="+mn-cs"/>
                      </a:endParaRPr>
                    </a:p>
                  </a:txBody>
                  <a:tcPr marL="32551" marR="32551" marT="32551" marB="32551"/>
                </a:tc>
                <a:extLst>
                  <a:ext uri="{0D108BD9-81ED-4DB2-BD59-A6C34878D82A}">
                    <a16:rowId xmlns:a16="http://schemas.microsoft.com/office/drawing/2014/main" val="1277573803"/>
                  </a:ext>
                </a:extLst>
              </a:tr>
              <a:tr h="533828">
                <a:tc>
                  <a:txBody>
                    <a:bodyPr/>
                    <a:lstStyle/>
                    <a:p>
                      <a:pPr algn="ctr">
                        <a:spcBef>
                          <a:spcPts val="600"/>
                        </a:spcBef>
                        <a:spcAft>
                          <a:spcPts val="600"/>
                        </a:spcAft>
                      </a:pPr>
                      <a:r>
                        <a:rPr lang="es-ES_tradnl" sz="1800" b="1" kern="1200" dirty="0">
                          <a:solidFill>
                            <a:schemeClr val="lt1"/>
                          </a:solidFill>
                          <a:effectLst/>
                        </a:rPr>
                        <a:t>Sanciones</a:t>
                      </a:r>
                      <a:endParaRPr lang="es-CL" sz="1800" b="1" kern="1200" dirty="0">
                        <a:solidFill>
                          <a:schemeClr val="lt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0" kern="1200" dirty="0">
                          <a:solidFill>
                            <a:schemeClr val="dk1"/>
                          </a:solidFill>
                          <a:effectLst/>
                        </a:rPr>
                        <a:t>49 euros</a:t>
                      </a:r>
                    </a:p>
                    <a:p>
                      <a:pPr algn="ctr">
                        <a:spcBef>
                          <a:spcPts val="600"/>
                        </a:spcBef>
                        <a:spcAft>
                          <a:spcPts val="600"/>
                        </a:spcAft>
                      </a:pPr>
                      <a:r>
                        <a:rPr lang="es-ES_tradnl" sz="1800" b="0" kern="1200" dirty="0">
                          <a:solidFill>
                            <a:schemeClr val="dk1"/>
                          </a:solidFill>
                          <a:effectLst/>
                        </a:rPr>
                        <a:t>0 puntos</a:t>
                      </a:r>
                      <a:endParaRPr lang="es-CL" sz="1800" b="0" i="0" kern="1200" dirty="0">
                        <a:solidFill>
                          <a:schemeClr val="dk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0" kern="1200" dirty="0">
                          <a:solidFill>
                            <a:schemeClr val="dk1"/>
                          </a:solidFill>
                          <a:effectLst/>
                        </a:rPr>
                        <a:t>145 euros</a:t>
                      </a:r>
                    </a:p>
                    <a:p>
                      <a:pPr algn="ctr">
                        <a:spcBef>
                          <a:spcPts val="600"/>
                        </a:spcBef>
                        <a:spcAft>
                          <a:spcPts val="600"/>
                        </a:spcAft>
                      </a:pPr>
                      <a:r>
                        <a:rPr lang="es-ES_tradnl" sz="1800" b="0" kern="1200" dirty="0">
                          <a:solidFill>
                            <a:schemeClr val="dk1"/>
                          </a:solidFill>
                          <a:effectLst/>
                        </a:rPr>
                        <a:t>2 puntos</a:t>
                      </a:r>
                      <a:endParaRPr lang="es-CL" sz="1800" b="0" i="0" kern="1200" dirty="0">
                        <a:solidFill>
                          <a:schemeClr val="dk1"/>
                        </a:solidFill>
                        <a:effectLst/>
                        <a:latin typeface="+mn-lt"/>
                        <a:ea typeface="+mn-ea"/>
                        <a:cs typeface="+mn-cs"/>
                      </a:endParaRPr>
                    </a:p>
                  </a:txBody>
                  <a:tcPr marL="32551" marR="32551" marT="32551" marB="32551"/>
                </a:tc>
                <a:tc>
                  <a:txBody>
                    <a:bodyPr/>
                    <a:lstStyle/>
                    <a:p>
                      <a:pPr algn="ctr">
                        <a:spcBef>
                          <a:spcPts val="600"/>
                        </a:spcBef>
                        <a:spcAft>
                          <a:spcPts val="600"/>
                        </a:spcAft>
                      </a:pPr>
                      <a:r>
                        <a:rPr lang="es-ES_tradnl" sz="1800" b="0" kern="1200" dirty="0">
                          <a:solidFill>
                            <a:schemeClr val="dk1"/>
                          </a:solidFill>
                          <a:effectLst/>
                        </a:rPr>
                        <a:t>500 euros</a:t>
                      </a:r>
                    </a:p>
                    <a:p>
                      <a:pPr algn="ctr">
                        <a:spcBef>
                          <a:spcPts val="600"/>
                        </a:spcBef>
                        <a:spcAft>
                          <a:spcPts val="600"/>
                        </a:spcAft>
                      </a:pPr>
                      <a:r>
                        <a:rPr lang="es-ES_tradnl" sz="1800" b="0" kern="1200" dirty="0">
                          <a:solidFill>
                            <a:schemeClr val="dk1"/>
                          </a:solidFill>
                          <a:effectLst/>
                        </a:rPr>
                        <a:t>4 puntos</a:t>
                      </a:r>
                      <a:endParaRPr lang="es-CL" sz="1800" b="0" i="0" kern="1200" dirty="0">
                        <a:solidFill>
                          <a:schemeClr val="dk1"/>
                        </a:solidFill>
                        <a:effectLst/>
                        <a:latin typeface="+mn-lt"/>
                        <a:ea typeface="+mn-ea"/>
                        <a:cs typeface="+mn-cs"/>
                      </a:endParaRPr>
                    </a:p>
                  </a:txBody>
                  <a:tcPr marL="32551" marR="32551" marT="32551" marB="32551"/>
                </a:tc>
                <a:tc>
                  <a:txBody>
                    <a:bodyPr/>
                    <a:lstStyle/>
                    <a:p>
                      <a:pPr algn="ctr">
                        <a:spcBef>
                          <a:spcPts val="600"/>
                        </a:spcBef>
                        <a:spcAft>
                          <a:spcPts val="600"/>
                        </a:spcAft>
                      </a:pPr>
                      <a:r>
                        <a:rPr lang="es-CL" sz="1800" b="0" kern="1200" dirty="0">
                          <a:solidFill>
                            <a:schemeClr val="dk1"/>
                          </a:solidFill>
                          <a:effectLst/>
                        </a:rPr>
                        <a:t> De 500 a 10.000 euros</a:t>
                      </a:r>
                    </a:p>
                    <a:p>
                      <a:pPr algn="ctr">
                        <a:spcBef>
                          <a:spcPts val="600"/>
                        </a:spcBef>
                        <a:spcAft>
                          <a:spcPts val="600"/>
                        </a:spcAft>
                      </a:pPr>
                      <a:r>
                        <a:rPr lang="es-CL" sz="1800" b="0" kern="1200" noProof="0" dirty="0">
                          <a:solidFill>
                            <a:schemeClr val="dk1"/>
                          </a:solidFill>
                          <a:effectLst/>
                        </a:rPr>
                        <a:t>De 8 días a 3 años de cárcel  </a:t>
                      </a:r>
                      <a:endParaRPr lang="es-CL" sz="1800" b="0" i="0" kern="1200" noProof="0" dirty="0">
                        <a:solidFill>
                          <a:schemeClr val="dk1"/>
                        </a:solidFill>
                        <a:effectLst/>
                        <a:latin typeface="+mn-lt"/>
                        <a:ea typeface="+mn-ea"/>
                        <a:cs typeface="+mn-cs"/>
                      </a:endParaRPr>
                    </a:p>
                  </a:txBody>
                  <a:tcPr marL="32551" marR="32551" marT="32551" marB="32551"/>
                </a:tc>
                <a:extLst>
                  <a:ext uri="{0D108BD9-81ED-4DB2-BD59-A6C34878D82A}">
                    <a16:rowId xmlns:a16="http://schemas.microsoft.com/office/drawing/2014/main" val="1494842186"/>
                  </a:ext>
                </a:extLst>
              </a:tr>
            </a:tbl>
          </a:graphicData>
        </a:graphic>
      </p:graphicFrame>
      <p:sp>
        <p:nvSpPr>
          <p:cNvPr id="4" name="Marcador de número de diapositiva 3">
            <a:extLst>
              <a:ext uri="{FF2B5EF4-FFF2-40B4-BE49-F238E27FC236}">
                <a16:creationId xmlns:a16="http://schemas.microsoft.com/office/drawing/2014/main" id="{C38EDEAA-100F-4F5E-BC7E-6DAAC0EBCFCB}"/>
              </a:ext>
            </a:extLst>
          </p:cNvPr>
          <p:cNvSpPr>
            <a:spLocks noGrp="1"/>
          </p:cNvSpPr>
          <p:nvPr>
            <p:ph type="sldNum" sz="quarter" idx="12"/>
          </p:nvPr>
        </p:nvSpPr>
        <p:spPr/>
        <p:txBody>
          <a:bodyPr/>
          <a:lstStyle/>
          <a:p>
            <a:fld id="{40D75519-DAE0-469C-A73F-2DE09E5695CC}" type="slidenum">
              <a:rPr lang="en-US" smtClean="0"/>
              <a:t>26</a:t>
            </a:fld>
            <a:endParaRPr lang="en-US"/>
          </a:p>
        </p:txBody>
      </p:sp>
    </p:spTree>
    <p:extLst>
      <p:ext uri="{BB962C8B-B14F-4D97-AF65-F5344CB8AC3E}">
        <p14:creationId xmlns:p14="http://schemas.microsoft.com/office/powerpoint/2010/main" val="405369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dirty="0"/>
              <a:t>Seguridad vial y exceso de velocidad en Chile</a:t>
            </a:r>
          </a:p>
          <a:p>
            <a:r>
              <a:rPr lang="es-CL" sz="2200" dirty="0"/>
              <a:t>Riesgo del exceso de velocidad</a:t>
            </a:r>
          </a:p>
          <a:p>
            <a:r>
              <a:rPr lang="es-CL" sz="2200" dirty="0"/>
              <a:t>Derecho Comparado </a:t>
            </a:r>
          </a:p>
          <a:p>
            <a:r>
              <a:rPr lang="es-CL" sz="2200" b="1" dirty="0"/>
              <a:t>Contenidos del Proyecto de Ley (PL)</a:t>
            </a:r>
            <a:endParaRPr lang="en-US" sz="2200" b="1" dirty="0"/>
          </a:p>
        </p:txBody>
      </p:sp>
      <p:sp>
        <p:nvSpPr>
          <p:cNvPr id="4" name="Marcador de número de diapositiva 3">
            <a:extLst>
              <a:ext uri="{FF2B5EF4-FFF2-40B4-BE49-F238E27FC236}">
                <a16:creationId xmlns:a16="http://schemas.microsoft.com/office/drawing/2014/main" id="{F6D5BE9B-D6C2-4DBF-B94C-9671C5FDA2D0}"/>
              </a:ext>
            </a:extLst>
          </p:cNvPr>
          <p:cNvSpPr>
            <a:spLocks noGrp="1"/>
          </p:cNvSpPr>
          <p:nvPr>
            <p:ph type="sldNum" sz="quarter" idx="12"/>
          </p:nvPr>
        </p:nvSpPr>
        <p:spPr/>
        <p:txBody>
          <a:bodyPr/>
          <a:lstStyle/>
          <a:p>
            <a:fld id="{40D75519-DAE0-469C-A73F-2DE09E5695CC}" type="slidenum">
              <a:rPr lang="en-US" smtClean="0"/>
              <a:t>27</a:t>
            </a:fld>
            <a:endParaRPr lang="en-US"/>
          </a:p>
        </p:txBody>
      </p:sp>
    </p:spTree>
    <p:extLst>
      <p:ext uri="{BB962C8B-B14F-4D97-AF65-F5344CB8AC3E}">
        <p14:creationId xmlns:p14="http://schemas.microsoft.com/office/powerpoint/2010/main" val="399298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28</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lstStyle/>
          <a:p>
            <a:r>
              <a:rPr lang="es-ES" sz="1800" dirty="0"/>
              <a:t>2 Proyectos de ley refundidos</a:t>
            </a:r>
          </a:p>
          <a:p>
            <a:pPr lvl="1"/>
            <a:r>
              <a:rPr lang="es-ES" dirty="0"/>
              <a:t>Modifica la ley </a:t>
            </a:r>
            <a:r>
              <a:rPr lang="es-ES" dirty="0" err="1"/>
              <a:t>N°</a:t>
            </a:r>
            <a:r>
              <a:rPr lang="es-ES" dirty="0"/>
              <a:t> 18.290, de Tránsito, para sancionar la organización y participación en carreras no autorizadas de vehículos motorizados (</a:t>
            </a:r>
            <a:r>
              <a:rPr lang="es-ES" dirty="0">
                <a:hlinkClick r:id="rId2"/>
              </a:rPr>
              <a:t>boletín 12065-15</a:t>
            </a:r>
            <a:r>
              <a:rPr lang="es-ES" dirty="0"/>
              <a:t>) </a:t>
            </a:r>
          </a:p>
          <a:p>
            <a:pPr lvl="1"/>
            <a:r>
              <a:rPr lang="es-ES" dirty="0"/>
              <a:t>Modifica la ley </a:t>
            </a:r>
            <a:r>
              <a:rPr lang="es-ES" dirty="0" err="1"/>
              <a:t>N°</a:t>
            </a:r>
            <a:r>
              <a:rPr lang="es-ES" dirty="0"/>
              <a:t> 18.290, de Tránsito, para agravar las penas y sanciones cuando la infracción se cometiere conduciendo a exceso de velocidad (</a:t>
            </a:r>
            <a:r>
              <a:rPr lang="es-ES" dirty="0">
                <a:hlinkClick r:id="rId3"/>
              </a:rPr>
              <a:t>boletín </a:t>
            </a:r>
            <a:r>
              <a:rPr lang="en-GB" dirty="0">
                <a:hlinkClick r:id="rId3"/>
              </a:rPr>
              <a:t>10109-15</a:t>
            </a:r>
            <a:r>
              <a:rPr lang="en-GB" dirty="0"/>
              <a:t>)</a:t>
            </a:r>
          </a:p>
          <a:p>
            <a:r>
              <a:rPr lang="es-CL" dirty="0"/>
              <a:t>Despachado por la Cámara de Diputadas y Diputados por 150 votos a favor y 2 abstenciones el 3 de junio de 2020</a:t>
            </a:r>
          </a:p>
          <a:p>
            <a:endParaRPr lang="es-CL" dirty="0"/>
          </a:p>
          <a:p>
            <a:endParaRPr lang="en-GB" sz="1800" dirty="0"/>
          </a:p>
          <a:p>
            <a:endParaRPr lang="es-ES" b="1" dirty="0"/>
          </a:p>
          <a:p>
            <a:endParaRPr lang="es-CL" dirty="0"/>
          </a:p>
          <a:p>
            <a:pPr lvl="1"/>
            <a:endParaRPr lang="es-CL" sz="1600" dirty="0">
              <a:latin typeface="Arial" panose="020B0604020202020204" pitchFamily="34" charset="0"/>
            </a:endParaRPr>
          </a:p>
        </p:txBody>
      </p:sp>
    </p:spTree>
    <p:extLst>
      <p:ext uri="{BB962C8B-B14F-4D97-AF65-F5344CB8AC3E}">
        <p14:creationId xmlns:p14="http://schemas.microsoft.com/office/powerpoint/2010/main" val="162038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29</a:t>
            </a:fld>
            <a:endParaRPr lang="en-US"/>
          </a:p>
        </p:txBody>
      </p:sp>
      <p:pic>
        <p:nvPicPr>
          <p:cNvPr id="16" name="Picture 15">
            <a:extLst>
              <a:ext uri="{FF2B5EF4-FFF2-40B4-BE49-F238E27FC236}">
                <a16:creationId xmlns:a16="http://schemas.microsoft.com/office/drawing/2014/main" id="{D2AF6426-76A3-437B-9F60-6685DCE5BBAA}"/>
              </a:ext>
            </a:extLst>
          </p:cNvPr>
          <p:cNvPicPr>
            <a:picLocks noChangeAspect="1"/>
          </p:cNvPicPr>
          <p:nvPr/>
        </p:nvPicPr>
        <p:blipFill>
          <a:blip r:embed="rId2"/>
          <a:stretch>
            <a:fillRect/>
          </a:stretch>
        </p:blipFill>
        <p:spPr>
          <a:xfrm>
            <a:off x="2487660" y="1585883"/>
            <a:ext cx="7216679" cy="4819399"/>
          </a:xfrm>
          <a:prstGeom prst="rect">
            <a:avLst/>
          </a:prstGeom>
        </p:spPr>
      </p:pic>
    </p:spTree>
    <p:extLst>
      <p:ext uri="{BB962C8B-B14F-4D97-AF65-F5344CB8AC3E}">
        <p14:creationId xmlns:p14="http://schemas.microsoft.com/office/powerpoint/2010/main" val="158474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normAutofit/>
          </a:bodyPr>
          <a:lstStyle/>
          <a:p>
            <a:r>
              <a:rPr lang="es-CL" sz="2200" b="1" dirty="0"/>
              <a:t>Seguridad vial y exceso de velocidad en Chile</a:t>
            </a:r>
          </a:p>
          <a:p>
            <a:r>
              <a:rPr lang="es-CL" sz="2200" dirty="0"/>
              <a:t>Riesgo del exceso de velocidad</a:t>
            </a:r>
          </a:p>
          <a:p>
            <a:r>
              <a:rPr lang="es-CL" sz="2200" dirty="0"/>
              <a:t>Derecho Comparado </a:t>
            </a:r>
          </a:p>
          <a:p>
            <a:r>
              <a:rPr lang="es-CL" sz="2200" dirty="0"/>
              <a:t>Contenidos del proyecto de Ley</a:t>
            </a:r>
            <a:endParaRPr lang="en-US" sz="2200" dirty="0"/>
          </a:p>
        </p:txBody>
      </p:sp>
      <p:sp>
        <p:nvSpPr>
          <p:cNvPr id="4" name="Marcador de número de diapositiva 3">
            <a:extLst>
              <a:ext uri="{FF2B5EF4-FFF2-40B4-BE49-F238E27FC236}">
                <a16:creationId xmlns:a16="http://schemas.microsoft.com/office/drawing/2014/main" id="{4E3FD0D3-E874-41F2-A337-CA7983CFE243}"/>
              </a:ext>
            </a:extLst>
          </p:cNvPr>
          <p:cNvSpPr>
            <a:spLocks noGrp="1"/>
          </p:cNvSpPr>
          <p:nvPr>
            <p:ph type="sldNum" sz="quarter" idx="12"/>
          </p:nvPr>
        </p:nvSpPr>
        <p:spPr/>
        <p:txBody>
          <a:bodyPr/>
          <a:lstStyle/>
          <a:p>
            <a:fld id="{40D75519-DAE0-469C-A73F-2DE09E5695CC}" type="slidenum">
              <a:rPr lang="en-US" smtClean="0"/>
              <a:t>3</a:t>
            </a:fld>
            <a:endParaRPr lang="en-US" dirty="0"/>
          </a:p>
        </p:txBody>
      </p:sp>
    </p:spTree>
    <p:extLst>
      <p:ext uri="{BB962C8B-B14F-4D97-AF65-F5344CB8AC3E}">
        <p14:creationId xmlns:p14="http://schemas.microsoft.com/office/powerpoint/2010/main" val="2039945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30</a:t>
            </a:fld>
            <a:endParaRPr lang="en-US"/>
          </a:p>
        </p:txBody>
      </p:sp>
      <p:pic>
        <p:nvPicPr>
          <p:cNvPr id="7" name="Content Placeholder 6">
            <a:extLst>
              <a:ext uri="{FF2B5EF4-FFF2-40B4-BE49-F238E27FC236}">
                <a16:creationId xmlns:a16="http://schemas.microsoft.com/office/drawing/2014/main" id="{8CA17A78-6BE9-48B6-88FA-0691278D3F27}"/>
              </a:ext>
            </a:extLst>
          </p:cNvPr>
          <p:cNvPicPr>
            <a:picLocks noGrp="1" noChangeAspect="1"/>
          </p:cNvPicPr>
          <p:nvPr>
            <p:ph idx="1"/>
          </p:nvPr>
        </p:nvPicPr>
        <p:blipFill>
          <a:blip r:embed="rId2"/>
          <a:stretch>
            <a:fillRect/>
          </a:stretch>
        </p:blipFill>
        <p:spPr>
          <a:xfrm>
            <a:off x="2458913" y="1562470"/>
            <a:ext cx="7301436" cy="4975978"/>
          </a:xfrm>
        </p:spPr>
      </p:pic>
    </p:spTree>
    <p:extLst>
      <p:ext uri="{BB962C8B-B14F-4D97-AF65-F5344CB8AC3E}">
        <p14:creationId xmlns:p14="http://schemas.microsoft.com/office/powerpoint/2010/main" val="2714499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31</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lstStyle/>
          <a:p>
            <a:r>
              <a:rPr lang="es-CL" sz="1800" dirty="0"/>
              <a:t>Creación de un delito de exceso de velocidad temerario o alto exceso de velocidad por exceder en más de 60 km/h el límite de velocidad, o sea:</a:t>
            </a:r>
          </a:p>
          <a:p>
            <a:pPr lvl="1"/>
            <a:r>
              <a:rPr lang="es-CL" dirty="0"/>
              <a:t>Más de 110 km/h en zonas urbanas</a:t>
            </a:r>
          </a:p>
          <a:p>
            <a:pPr lvl="1"/>
            <a:r>
              <a:rPr lang="es-CL" dirty="0"/>
              <a:t>Más de 160 km/h en</a:t>
            </a:r>
            <a:r>
              <a:rPr lang="es-ES" dirty="0"/>
              <a:t> caminos con una pista de circulación en cada sentido</a:t>
            </a:r>
            <a:r>
              <a:rPr lang="es-CL" dirty="0"/>
              <a:t> </a:t>
            </a:r>
          </a:p>
          <a:p>
            <a:pPr lvl="1"/>
            <a:r>
              <a:rPr lang="es-CL" dirty="0"/>
              <a:t>Más de 180 km/h </a:t>
            </a:r>
            <a:r>
              <a:rPr lang="es-ES" dirty="0"/>
              <a:t>en caminos de dos o más pistas de circulación en un mismo sentido</a:t>
            </a:r>
            <a:endParaRPr lang="es-CL" dirty="0"/>
          </a:p>
          <a:p>
            <a:pPr lvl="1"/>
            <a:endParaRPr lang="es-CL" dirty="0"/>
          </a:p>
          <a:p>
            <a:pPr lvl="1"/>
            <a:endParaRPr lang="es-CL" sz="1600" dirty="0">
              <a:latin typeface="Arial" panose="020B0604020202020204" pitchFamily="34" charset="0"/>
            </a:endParaRPr>
          </a:p>
        </p:txBody>
      </p:sp>
    </p:spTree>
    <p:extLst>
      <p:ext uri="{BB962C8B-B14F-4D97-AF65-F5344CB8AC3E}">
        <p14:creationId xmlns:p14="http://schemas.microsoft.com/office/powerpoint/2010/main" val="59520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 Sanciones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97167433"/>
              </p:ext>
            </p:extLst>
          </p:nvPr>
        </p:nvGraphicFramePr>
        <p:xfrm>
          <a:off x="1402672" y="2263806"/>
          <a:ext cx="9558876" cy="3831077"/>
        </p:xfrm>
        <a:graphic>
          <a:graphicData uri="http://schemas.openxmlformats.org/drawingml/2006/table">
            <a:tbl>
              <a:tblPr firstRow="1" firstCol="1" bandRow="1">
                <a:tableStyleId>{93296810-A885-4BE3-A3E7-6D5BEEA58F35}</a:tableStyleId>
              </a:tblPr>
              <a:tblGrid>
                <a:gridCol w="2229374">
                  <a:extLst>
                    <a:ext uri="{9D8B030D-6E8A-4147-A177-3AD203B41FA5}">
                      <a16:colId xmlns:a16="http://schemas.microsoft.com/office/drawing/2014/main" val="968906544"/>
                    </a:ext>
                  </a:extLst>
                </a:gridCol>
                <a:gridCol w="2443167">
                  <a:extLst>
                    <a:ext uri="{9D8B030D-6E8A-4147-A177-3AD203B41FA5}">
                      <a16:colId xmlns:a16="http://schemas.microsoft.com/office/drawing/2014/main" val="3100694625"/>
                    </a:ext>
                  </a:extLst>
                </a:gridCol>
                <a:gridCol w="2738866">
                  <a:extLst>
                    <a:ext uri="{9D8B030D-6E8A-4147-A177-3AD203B41FA5}">
                      <a16:colId xmlns:a16="http://schemas.microsoft.com/office/drawing/2014/main" val="2862817830"/>
                    </a:ext>
                  </a:extLst>
                </a:gridCol>
                <a:gridCol w="2147469">
                  <a:extLst>
                    <a:ext uri="{9D8B030D-6E8A-4147-A177-3AD203B41FA5}">
                      <a16:colId xmlns:a16="http://schemas.microsoft.com/office/drawing/2014/main" val="1529010164"/>
                    </a:ext>
                  </a:extLst>
                </a:gridCol>
              </a:tblGrid>
              <a:tr h="466078">
                <a:tc>
                  <a:txBody>
                    <a:bodyPr/>
                    <a:lstStyle/>
                    <a:p>
                      <a:pPr indent="0" algn="ctr">
                        <a:spcBef>
                          <a:spcPts val="1200"/>
                        </a:spcBef>
                        <a:spcAft>
                          <a:spcPts val="600"/>
                        </a:spcAft>
                      </a:pPr>
                      <a:r>
                        <a:rPr lang="es-CL" sz="1800" b="1" u="none" kern="1200" spc="-15" noProof="0" dirty="0">
                          <a:solidFill>
                            <a:schemeClr val="lt1"/>
                          </a:solidFill>
                          <a:effectLst/>
                        </a:rPr>
                        <a:t>Impacto</a:t>
                      </a:r>
                      <a:endParaRPr lang="es-CL" sz="1800" b="1" u="none" kern="1200" spc="-15" noProof="0" dirty="0">
                        <a:solidFill>
                          <a:schemeClr val="lt1"/>
                        </a:solidFill>
                        <a:effectLst/>
                        <a:latin typeface="+mn-lt"/>
                        <a:ea typeface="+mn-ea"/>
                        <a:cs typeface="+mn-cs"/>
                      </a:endParaRPr>
                    </a:p>
                  </a:txBody>
                  <a:tcPr marL="68580" marR="68580" marT="0" marB="0"/>
                </a:tc>
                <a:tc>
                  <a:txBody>
                    <a:bodyPr/>
                    <a:lstStyle/>
                    <a:p>
                      <a:pPr marL="0" indent="0" algn="ctr" defTabSz="457200" rtl="0" eaLnBrk="1" latinLnBrk="0" hangingPunct="1">
                        <a:spcBef>
                          <a:spcPts val="600"/>
                        </a:spcBef>
                        <a:spcAft>
                          <a:spcPts val="600"/>
                        </a:spcAft>
                      </a:pPr>
                      <a:r>
                        <a:rPr lang="es-CL" sz="1800" b="1" u="none" kern="1200" noProof="0" dirty="0">
                          <a:solidFill>
                            <a:schemeClr val="lt1"/>
                          </a:solidFill>
                          <a:effectLst/>
                        </a:rPr>
                        <a:t>Multa</a:t>
                      </a:r>
                      <a:endParaRPr lang="es-CL" sz="1800" b="1" u="none" kern="1200" noProof="0" dirty="0">
                        <a:solidFill>
                          <a:schemeClr val="lt1"/>
                        </a:solidFill>
                        <a:effectLst/>
                        <a:latin typeface="+mn-lt"/>
                        <a:ea typeface="+mn-ea"/>
                        <a:cs typeface="+mn-cs"/>
                      </a:endParaRPr>
                    </a:p>
                  </a:txBody>
                  <a:tcPr marL="68580" marR="68580" marT="0" marB="0"/>
                </a:tc>
                <a:tc>
                  <a:txBody>
                    <a:bodyPr/>
                    <a:lstStyle/>
                    <a:p>
                      <a:pPr indent="0" algn="ctr">
                        <a:spcBef>
                          <a:spcPts val="1200"/>
                        </a:spcBef>
                        <a:spcAft>
                          <a:spcPts val="600"/>
                        </a:spcAft>
                      </a:pPr>
                      <a:r>
                        <a:rPr lang="es-CL" sz="1800" b="1" u="none" spc="-15" noProof="0" dirty="0">
                          <a:effectLst/>
                        </a:rPr>
                        <a:t>Suspensión de licencia </a:t>
                      </a:r>
                      <a:endParaRPr lang="es-CL" sz="1800" b="1" u="none" spc="-15" noProof="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indent="0" algn="ctr">
                        <a:spcBef>
                          <a:spcPts val="1200"/>
                        </a:spcBef>
                        <a:spcAft>
                          <a:spcPts val="600"/>
                        </a:spcAft>
                      </a:pPr>
                      <a:r>
                        <a:rPr lang="es-CL" sz="1800" b="1" u="none" spc="-15" noProof="0" dirty="0">
                          <a:effectLst/>
                        </a:rPr>
                        <a:t>Pena de cárcel</a:t>
                      </a:r>
                      <a:endParaRPr lang="es-CL" sz="1800" b="1" u="none" spc="-15" noProof="0" dirty="0">
                        <a:effectLst/>
                        <a:latin typeface="Courier"/>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888060"/>
                  </a:ext>
                </a:extLst>
              </a:tr>
              <a:tr h="1221100">
                <a:tc>
                  <a:txBody>
                    <a:bodyPr/>
                    <a:lstStyle/>
                    <a:p>
                      <a:pPr algn="ctr">
                        <a:spcBef>
                          <a:spcPts val="600"/>
                        </a:spcBef>
                        <a:spcAft>
                          <a:spcPts val="600"/>
                        </a:spcAft>
                      </a:pPr>
                      <a:r>
                        <a:rPr lang="es-CL" sz="1800" b="1" u="none" kern="1200" spc="-15" noProof="0" dirty="0">
                          <a:solidFill>
                            <a:schemeClr val="lt1"/>
                          </a:solidFill>
                          <a:effectLst/>
                        </a:rPr>
                        <a:t>Sin impacto</a:t>
                      </a:r>
                    </a:p>
                    <a:p>
                      <a:pPr algn="ctr">
                        <a:spcBef>
                          <a:spcPts val="600"/>
                        </a:spcBef>
                        <a:spcAft>
                          <a:spcPts val="600"/>
                        </a:spcAft>
                      </a:pPr>
                      <a:r>
                        <a:rPr lang="es-CL" sz="1800" b="1" u="none" kern="1200" spc="-15" noProof="0" dirty="0">
                          <a:solidFill>
                            <a:schemeClr val="lt1"/>
                          </a:solidFill>
                          <a:effectLst/>
                        </a:rPr>
                        <a:t>Lesiones leves</a:t>
                      </a:r>
                      <a:endParaRPr lang="es-CL" sz="1800" b="1" u="none" kern="1200" spc="-15" noProof="0" dirty="0">
                        <a:solidFill>
                          <a:schemeClr val="lt1"/>
                        </a:solidFill>
                        <a:effectLst/>
                        <a:latin typeface="+mn-lt"/>
                        <a:ea typeface="+mn-ea"/>
                        <a:cs typeface="+mn-cs"/>
                      </a:endParaRPr>
                    </a:p>
                  </a:txBody>
                  <a:tcPr marL="68580" marR="68580" marT="0" marB="0"/>
                </a:tc>
                <a:tc>
                  <a:txBody>
                    <a:bodyPr/>
                    <a:lstStyle/>
                    <a:p>
                      <a:pPr marL="0" indent="0" algn="ctr" defTabSz="457200" rtl="0" eaLnBrk="1" latinLnBrk="0" hangingPunct="1">
                        <a:spcBef>
                          <a:spcPts val="1200"/>
                        </a:spcBef>
                        <a:spcAft>
                          <a:spcPts val="600"/>
                        </a:spcAft>
                      </a:pPr>
                      <a:r>
                        <a:rPr lang="es-CL" sz="1800" b="0" u="none" kern="1200" spc="-15" noProof="0" dirty="0">
                          <a:solidFill>
                            <a:schemeClr val="dk1"/>
                          </a:solidFill>
                          <a:effectLst/>
                        </a:rPr>
                        <a:t>2 – 10 UTM</a:t>
                      </a:r>
                      <a:endParaRPr lang="es-CL" sz="1800" b="0" u="none" kern="1200" spc="-15" noProof="0" dirty="0">
                        <a:solidFill>
                          <a:schemeClr val="dk1"/>
                        </a:solidFill>
                        <a:effectLst/>
                        <a:latin typeface="+mn-lt"/>
                        <a:ea typeface="+mn-ea"/>
                        <a:cs typeface="+mn-cs"/>
                      </a:endParaRPr>
                    </a:p>
                  </a:txBody>
                  <a:tcPr/>
                </a:tc>
                <a:tc>
                  <a:txBody>
                    <a:bodyPr/>
                    <a:lstStyle/>
                    <a:p>
                      <a:pPr indent="450215" algn="ctr">
                        <a:spcBef>
                          <a:spcPts val="1200"/>
                        </a:spcBef>
                        <a:spcAft>
                          <a:spcPts val="600"/>
                        </a:spcAft>
                      </a:pPr>
                      <a:r>
                        <a:rPr lang="es-CL" sz="1800" b="0" u="none" kern="1200" spc="-15" noProof="0" dirty="0">
                          <a:solidFill>
                            <a:schemeClr val="dk1"/>
                          </a:solidFill>
                          <a:effectLst/>
                        </a:rPr>
                        <a:t>6 meses - 2 años</a:t>
                      </a:r>
                      <a:br>
                        <a:rPr lang="es-CL" sz="1800" b="0" u="none" kern="1200" spc="-15" noProof="0" dirty="0">
                          <a:solidFill>
                            <a:schemeClr val="dk1"/>
                          </a:solidFill>
                          <a:effectLst/>
                        </a:rPr>
                      </a:br>
                      <a:r>
                        <a:rPr lang="es-CL" sz="1800" b="0" u="none" kern="1200" spc="-15" noProof="0" dirty="0">
                          <a:solidFill>
                            <a:schemeClr val="dk1"/>
                          </a:solidFill>
                          <a:effectLst/>
                        </a:rPr>
                        <a:t>(5 años)</a:t>
                      </a:r>
                      <a:br>
                        <a:rPr lang="es-CL" sz="1800" b="0" u="none" kern="1200" spc="-15" noProof="0" dirty="0">
                          <a:solidFill>
                            <a:schemeClr val="dk1"/>
                          </a:solidFill>
                          <a:effectLst/>
                        </a:rPr>
                      </a:br>
                      <a:r>
                        <a:rPr lang="es-CL" sz="1800" b="0" u="none" kern="1200" spc="-15" noProof="0" dirty="0">
                          <a:solidFill>
                            <a:schemeClr val="dk1"/>
                          </a:solidFill>
                          <a:effectLst/>
                        </a:rPr>
                        <a:t>(Cancelación)</a:t>
                      </a:r>
                      <a:endParaRPr lang="es-CL" sz="1800" b="0" u="none" kern="1200" spc="-15" noProof="0" dirty="0">
                        <a:solidFill>
                          <a:schemeClr val="dk1"/>
                        </a:solidFill>
                        <a:effectLst/>
                        <a:latin typeface="+mn-lt"/>
                        <a:ea typeface="+mn-ea"/>
                        <a:cs typeface="+mn-cs"/>
                      </a:endParaRPr>
                    </a:p>
                  </a:txBody>
                  <a:tcPr marL="0" marR="0" marT="0" marB="0"/>
                </a:tc>
                <a:tc>
                  <a:txBody>
                    <a:bodyPr/>
                    <a:lstStyle/>
                    <a:p>
                      <a:pPr indent="450215" algn="ctr">
                        <a:spcBef>
                          <a:spcPts val="1200"/>
                        </a:spcBef>
                        <a:spcAft>
                          <a:spcPts val="600"/>
                        </a:spcAft>
                      </a:pPr>
                      <a:r>
                        <a:rPr lang="es-CL" sz="1800" b="0" u="none" kern="1200" spc="-15" noProof="0" dirty="0">
                          <a:solidFill>
                            <a:schemeClr val="dk1"/>
                          </a:solidFill>
                          <a:effectLst/>
                        </a:rPr>
                        <a:t>41- 60 días</a:t>
                      </a:r>
                      <a:endParaRPr lang="es-CL" sz="1800" b="0" u="none" kern="1200" spc="-15" noProof="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val="3102430223"/>
                  </a:ext>
                </a:extLst>
              </a:tr>
              <a:tr h="859872">
                <a:tc>
                  <a:txBody>
                    <a:bodyPr/>
                    <a:lstStyle/>
                    <a:p>
                      <a:pPr algn="ctr">
                        <a:spcBef>
                          <a:spcPts val="600"/>
                        </a:spcBef>
                        <a:spcAft>
                          <a:spcPts val="600"/>
                        </a:spcAft>
                      </a:pPr>
                      <a:r>
                        <a:rPr lang="es-CL" sz="1800" b="1" u="none" kern="1200" spc="-15" noProof="0">
                          <a:solidFill>
                            <a:schemeClr val="lt1"/>
                          </a:solidFill>
                          <a:effectLst/>
                        </a:rPr>
                        <a:t>Lesiones menos graves</a:t>
                      </a:r>
                      <a:endParaRPr lang="es-CL" sz="1800" b="1" u="none" kern="1200" spc="-15" noProof="0">
                        <a:solidFill>
                          <a:schemeClr val="lt1"/>
                        </a:solidFill>
                        <a:effectLst/>
                        <a:latin typeface="+mn-lt"/>
                        <a:ea typeface="+mn-ea"/>
                        <a:cs typeface="+mn-cs"/>
                      </a:endParaRPr>
                    </a:p>
                  </a:txBody>
                  <a:tcPr marL="68580" marR="68580" marT="0" marB="0"/>
                </a:tc>
                <a:tc>
                  <a:txBody>
                    <a:bodyPr/>
                    <a:lstStyle/>
                    <a:p>
                      <a:pPr marL="0" indent="0" algn="ctr" defTabSz="457200" rtl="0" eaLnBrk="1" latinLnBrk="0" hangingPunct="1">
                        <a:spcBef>
                          <a:spcPts val="1200"/>
                        </a:spcBef>
                        <a:spcAft>
                          <a:spcPts val="600"/>
                        </a:spcAft>
                      </a:pPr>
                      <a:r>
                        <a:rPr lang="es-CL" sz="1800" b="0" u="none" kern="1200" spc="-15" noProof="0" dirty="0">
                          <a:solidFill>
                            <a:schemeClr val="dk1"/>
                          </a:solidFill>
                          <a:effectLst/>
                        </a:rPr>
                        <a:t>4 – 12 UTM</a:t>
                      </a:r>
                      <a:endParaRPr lang="es-CL" sz="1800" b="0" u="none" kern="1200" spc="-15" noProof="0" dirty="0">
                        <a:solidFill>
                          <a:schemeClr val="dk1"/>
                        </a:solidFill>
                        <a:effectLst/>
                        <a:latin typeface="+mn-lt"/>
                        <a:ea typeface="+mn-ea"/>
                        <a:cs typeface="+mn-cs"/>
                      </a:endParaRPr>
                    </a:p>
                  </a:txBody>
                  <a:tcPr marL="68580" marR="68580" marT="0" marB="0"/>
                </a:tc>
                <a:tc>
                  <a:txBody>
                    <a:bodyPr/>
                    <a:lstStyle/>
                    <a:p>
                      <a:pPr indent="450215" algn="ctr">
                        <a:spcBef>
                          <a:spcPts val="1200"/>
                        </a:spcBef>
                        <a:spcAft>
                          <a:spcPts val="600"/>
                        </a:spcAft>
                      </a:pPr>
                      <a:r>
                        <a:rPr lang="es-CL" sz="1800" b="0" u="none" kern="1200" spc="-15" noProof="0" dirty="0">
                          <a:solidFill>
                            <a:schemeClr val="dk1"/>
                          </a:solidFill>
                          <a:effectLst/>
                        </a:rPr>
                        <a:t>6 meses - 2 años</a:t>
                      </a:r>
                      <a:br>
                        <a:rPr lang="es-CL" sz="1800" b="0" u="none" kern="1200" spc="-15" noProof="0" dirty="0">
                          <a:solidFill>
                            <a:schemeClr val="dk1"/>
                          </a:solidFill>
                          <a:effectLst/>
                        </a:rPr>
                      </a:br>
                      <a:r>
                        <a:rPr lang="es-CL" sz="1800" b="0" u="none" kern="1200" spc="-15" noProof="0" dirty="0">
                          <a:solidFill>
                            <a:schemeClr val="dk1"/>
                          </a:solidFill>
                          <a:effectLst/>
                        </a:rPr>
                        <a:t>(5 años)</a:t>
                      </a:r>
                      <a:br>
                        <a:rPr lang="es-CL" sz="1800" b="0" u="none" kern="1200" spc="-15" noProof="0" dirty="0">
                          <a:solidFill>
                            <a:schemeClr val="dk1"/>
                          </a:solidFill>
                          <a:effectLst/>
                        </a:rPr>
                      </a:br>
                      <a:r>
                        <a:rPr lang="es-CL" sz="1800" b="0" u="none" kern="1200" spc="-15" noProof="0" dirty="0">
                          <a:solidFill>
                            <a:schemeClr val="dk1"/>
                          </a:solidFill>
                          <a:effectLst/>
                        </a:rPr>
                        <a:t>(Cancelación)</a:t>
                      </a:r>
                      <a:endParaRPr lang="es-CL" sz="1800" b="0" u="none" kern="1200" spc="-15" noProof="0" dirty="0">
                        <a:solidFill>
                          <a:schemeClr val="dk1"/>
                        </a:solidFill>
                        <a:effectLst/>
                        <a:latin typeface="+mn-lt"/>
                        <a:ea typeface="+mn-ea"/>
                        <a:cs typeface="+mn-cs"/>
                      </a:endParaRPr>
                    </a:p>
                  </a:txBody>
                  <a:tcPr marL="0" marR="0" marT="0" marB="0"/>
                </a:tc>
                <a:tc>
                  <a:txBody>
                    <a:bodyPr/>
                    <a:lstStyle/>
                    <a:p>
                      <a:pPr marL="0" indent="0" algn="ctr" defTabSz="457200" rtl="0" eaLnBrk="1" latinLnBrk="0" hangingPunct="1">
                        <a:spcBef>
                          <a:spcPts val="1200"/>
                        </a:spcBef>
                        <a:spcAft>
                          <a:spcPts val="600"/>
                        </a:spcAft>
                      </a:pPr>
                      <a:r>
                        <a:rPr lang="es-CL" sz="1800" b="0" u="none" kern="1200" spc="-15" noProof="0" dirty="0">
                          <a:solidFill>
                            <a:schemeClr val="dk1"/>
                          </a:solidFill>
                          <a:effectLst/>
                        </a:rPr>
                        <a:t>541 días a 3 años</a:t>
                      </a:r>
                      <a:endParaRPr lang="es-CL" sz="1800" b="0" u="none" kern="1200" spc="-15" noProof="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930570924"/>
                  </a:ext>
                </a:extLst>
              </a:tr>
              <a:tr h="710779">
                <a:tc>
                  <a:txBody>
                    <a:bodyPr/>
                    <a:lstStyle/>
                    <a:p>
                      <a:pPr algn="ctr">
                        <a:spcBef>
                          <a:spcPts val="600"/>
                        </a:spcBef>
                        <a:spcAft>
                          <a:spcPts val="600"/>
                        </a:spcAft>
                      </a:pPr>
                      <a:r>
                        <a:rPr lang="es-CL" sz="1800" b="1" u="none" kern="1200" spc="-15" noProof="0">
                          <a:solidFill>
                            <a:schemeClr val="lt1"/>
                          </a:solidFill>
                          <a:effectLst/>
                        </a:rPr>
                        <a:t>Lesiones graves</a:t>
                      </a:r>
                      <a:endParaRPr lang="es-CL" sz="1800" b="1" u="none" kern="1200" spc="-15" noProof="0">
                        <a:solidFill>
                          <a:schemeClr val="lt1"/>
                        </a:solidFill>
                        <a:effectLst/>
                        <a:latin typeface="+mn-lt"/>
                        <a:ea typeface="+mn-ea"/>
                        <a:cs typeface="+mn-cs"/>
                      </a:endParaRPr>
                    </a:p>
                  </a:txBody>
                  <a:tcPr marL="68580" marR="68580" marT="0" marB="0"/>
                </a:tc>
                <a:tc>
                  <a:txBody>
                    <a:bodyPr/>
                    <a:lstStyle/>
                    <a:p>
                      <a:pPr marL="0" indent="0" algn="ctr" defTabSz="457200" rtl="0" eaLnBrk="1" latinLnBrk="0" hangingPunct="1">
                        <a:spcBef>
                          <a:spcPts val="1200"/>
                        </a:spcBef>
                        <a:spcAft>
                          <a:spcPts val="600"/>
                        </a:spcAft>
                      </a:pPr>
                      <a:r>
                        <a:rPr lang="es-CL" sz="1800" b="0" u="none" kern="1200" spc="-15" noProof="0" dirty="0">
                          <a:solidFill>
                            <a:schemeClr val="dk1"/>
                          </a:solidFill>
                          <a:effectLst/>
                        </a:rPr>
                        <a:t>4 – 12 UTM</a:t>
                      </a:r>
                      <a:endParaRPr lang="es-CL" sz="1800" b="0" u="none" kern="1200" spc="-15" noProof="0" dirty="0">
                        <a:solidFill>
                          <a:schemeClr val="dk1"/>
                        </a:solidFill>
                        <a:effectLst/>
                        <a:latin typeface="+mn-lt"/>
                        <a:ea typeface="+mn-ea"/>
                        <a:cs typeface="+mn-cs"/>
                      </a:endParaRPr>
                    </a:p>
                  </a:txBody>
                  <a:tcPr marL="68580" marR="68580" marT="0" marB="0"/>
                </a:tc>
                <a:tc>
                  <a:txBody>
                    <a:bodyPr/>
                    <a:lstStyle/>
                    <a:p>
                      <a:pPr indent="450215" algn="ctr">
                        <a:spcBef>
                          <a:spcPts val="1200"/>
                        </a:spcBef>
                        <a:spcAft>
                          <a:spcPts val="600"/>
                        </a:spcAft>
                      </a:pPr>
                      <a:r>
                        <a:rPr lang="es-CL" sz="1800" b="0" u="none" kern="1200" spc="-15" noProof="0" dirty="0">
                          <a:solidFill>
                            <a:schemeClr val="dk1"/>
                          </a:solidFill>
                          <a:effectLst/>
                        </a:rPr>
                        <a:t>5 años</a:t>
                      </a:r>
                      <a:br>
                        <a:rPr lang="es-CL" sz="1800" b="0" u="none" kern="1200" spc="-15" noProof="0" dirty="0">
                          <a:solidFill>
                            <a:schemeClr val="dk1"/>
                          </a:solidFill>
                          <a:effectLst/>
                        </a:rPr>
                      </a:br>
                      <a:r>
                        <a:rPr lang="es-CL" sz="1800" b="0" u="none" kern="1200" spc="-15" noProof="0" dirty="0">
                          <a:solidFill>
                            <a:schemeClr val="dk1"/>
                          </a:solidFill>
                          <a:effectLst/>
                        </a:rPr>
                        <a:t>(Cancelación)</a:t>
                      </a:r>
                      <a:endParaRPr lang="es-CL" sz="1800" b="0" u="none" kern="1200" spc="-15" noProof="0" dirty="0">
                        <a:solidFill>
                          <a:schemeClr val="dk1"/>
                        </a:solidFill>
                        <a:effectLst/>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1200"/>
                        </a:spcBef>
                        <a:spcAft>
                          <a:spcPts val="600"/>
                        </a:spcAft>
                        <a:buClrTx/>
                        <a:buSzTx/>
                        <a:buFontTx/>
                        <a:buNone/>
                        <a:tabLst/>
                        <a:defRPr/>
                      </a:pPr>
                      <a:r>
                        <a:rPr lang="es-CL" sz="1800" b="0" u="none" kern="1200" spc="-15" noProof="0" dirty="0">
                          <a:solidFill>
                            <a:schemeClr val="dk1"/>
                          </a:solidFill>
                          <a:effectLst/>
                        </a:rPr>
                        <a:t>541 días a 3 años</a:t>
                      </a:r>
                      <a:endParaRPr lang="es-CL" sz="1800" b="0" u="none" kern="1200" spc="-15" noProof="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001421405"/>
                  </a:ext>
                </a:extLst>
              </a:tr>
              <a:tr h="573248">
                <a:tc>
                  <a:txBody>
                    <a:bodyPr/>
                    <a:lstStyle/>
                    <a:p>
                      <a:pPr algn="ctr">
                        <a:spcBef>
                          <a:spcPts val="600"/>
                        </a:spcBef>
                        <a:spcAft>
                          <a:spcPts val="600"/>
                        </a:spcAft>
                      </a:pPr>
                      <a:r>
                        <a:rPr lang="es-CL" sz="1800" b="1" u="none" kern="1200" spc="-15" noProof="0" dirty="0">
                          <a:solidFill>
                            <a:schemeClr val="lt1"/>
                          </a:solidFill>
                          <a:effectLst/>
                        </a:rPr>
                        <a:t>Fallecidos</a:t>
                      </a:r>
                      <a:endParaRPr lang="es-CL" sz="1800" b="1" u="none" kern="1200" spc="-15" noProof="0" dirty="0">
                        <a:solidFill>
                          <a:schemeClr val="lt1"/>
                        </a:solidFill>
                        <a:effectLst/>
                        <a:latin typeface="+mn-lt"/>
                        <a:ea typeface="+mn-ea"/>
                        <a:cs typeface="+mn-cs"/>
                      </a:endParaRPr>
                    </a:p>
                  </a:txBody>
                  <a:tcPr marL="68580" marR="68580" marT="0" marB="0"/>
                </a:tc>
                <a:tc>
                  <a:txBody>
                    <a:bodyPr/>
                    <a:lstStyle/>
                    <a:p>
                      <a:pPr indent="0" algn="ctr">
                        <a:spcBef>
                          <a:spcPts val="1200"/>
                        </a:spcBef>
                        <a:spcAft>
                          <a:spcPts val="600"/>
                        </a:spcAft>
                      </a:pPr>
                      <a:r>
                        <a:rPr lang="es-CL" sz="1800" b="0" u="none" kern="1200" spc="-15" noProof="0" dirty="0">
                          <a:solidFill>
                            <a:schemeClr val="dk1"/>
                          </a:solidFill>
                          <a:effectLst/>
                        </a:rPr>
                        <a:t>8 – 20 UTM</a:t>
                      </a:r>
                      <a:endParaRPr lang="es-CL" sz="1800" b="0" u="none" kern="1200" spc="-15" noProof="0" dirty="0">
                        <a:solidFill>
                          <a:schemeClr val="dk1"/>
                        </a:solidFill>
                        <a:effectLst/>
                        <a:latin typeface="+mn-lt"/>
                        <a:ea typeface="+mn-ea"/>
                        <a:cs typeface="+mn-cs"/>
                      </a:endParaRPr>
                    </a:p>
                  </a:txBody>
                  <a:tcPr marL="68580" marR="68580" marT="0" marB="0"/>
                </a:tc>
                <a:tc>
                  <a:txBody>
                    <a:bodyPr/>
                    <a:lstStyle/>
                    <a:p>
                      <a:pPr indent="0" algn="ctr">
                        <a:spcBef>
                          <a:spcPts val="1200"/>
                        </a:spcBef>
                        <a:spcAft>
                          <a:spcPts val="600"/>
                        </a:spcAft>
                      </a:pPr>
                      <a:r>
                        <a:rPr lang="es-CL" sz="1800" b="0" u="none" kern="1200" spc="-15" noProof="0">
                          <a:solidFill>
                            <a:schemeClr val="dk1"/>
                          </a:solidFill>
                          <a:effectLst/>
                        </a:rPr>
                        <a:t>Inhabilidad perpetua</a:t>
                      </a:r>
                      <a:endParaRPr lang="es-CL" sz="1800" b="0" u="none" kern="1200" spc="-15" noProof="0">
                        <a:solidFill>
                          <a:schemeClr val="dk1"/>
                        </a:solidFill>
                        <a:effectLst/>
                        <a:latin typeface="+mn-lt"/>
                        <a:ea typeface="+mn-ea"/>
                        <a:cs typeface="+mn-cs"/>
                      </a:endParaRPr>
                    </a:p>
                  </a:txBody>
                  <a:tcPr marL="68580" marR="68580" marT="0" marB="0"/>
                </a:tc>
                <a:tc>
                  <a:txBody>
                    <a:bodyPr/>
                    <a:lstStyle/>
                    <a:p>
                      <a:pPr indent="0" algn="ctr">
                        <a:spcBef>
                          <a:spcPts val="1200"/>
                        </a:spcBef>
                        <a:spcAft>
                          <a:spcPts val="600"/>
                        </a:spcAft>
                      </a:pPr>
                      <a:r>
                        <a:rPr lang="es-CL" sz="1800" b="0" u="none" kern="1200" spc="-15" noProof="0" dirty="0">
                          <a:solidFill>
                            <a:schemeClr val="dk1"/>
                          </a:solidFill>
                          <a:effectLst/>
                        </a:rPr>
                        <a:t>3 años y un día - 5 años</a:t>
                      </a:r>
                      <a:endParaRPr lang="es-CL" sz="1800" b="0" u="none" kern="1200" spc="-15" noProof="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732454537"/>
                  </a:ext>
                </a:extLst>
              </a:tr>
            </a:tbl>
          </a:graphicData>
        </a:graphic>
      </p:graphicFrame>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32</a:t>
            </a:fld>
            <a:endParaRPr lang="en-US"/>
          </a:p>
        </p:txBody>
      </p:sp>
    </p:spTree>
    <p:extLst>
      <p:ext uri="{BB962C8B-B14F-4D97-AF65-F5344CB8AC3E}">
        <p14:creationId xmlns:p14="http://schemas.microsoft.com/office/powerpoint/2010/main" val="353470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br>
              <a:rPr lang="es-CL" dirty="0"/>
            </a:br>
            <a:r>
              <a:rPr lang="es-CL" dirty="0"/>
              <a:t>Beneficios</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33</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lstStyle/>
          <a:p>
            <a:pPr algn="just"/>
            <a:r>
              <a:rPr lang="es-MX" sz="1800" b="1" dirty="0"/>
              <a:t>Seguridad Vial:</a:t>
            </a:r>
          </a:p>
          <a:p>
            <a:pPr lvl="1"/>
            <a:r>
              <a:rPr lang="es-CL" dirty="0"/>
              <a:t>Cambio de conducta en conductores temerarios</a:t>
            </a:r>
          </a:p>
          <a:p>
            <a:pPr lvl="1"/>
            <a:r>
              <a:rPr lang="es-CL" dirty="0"/>
              <a:t>Cancelación de licencia para conductores temerarios reincidentes </a:t>
            </a:r>
          </a:p>
          <a:p>
            <a:pPr lvl="1"/>
            <a:r>
              <a:rPr lang="es-CL" dirty="0"/>
              <a:t>Reducción del número de fallecidos en siniestros viales</a:t>
            </a:r>
          </a:p>
          <a:p>
            <a:pPr marL="457200" lvl="1" indent="0" algn="just">
              <a:buNone/>
            </a:pPr>
            <a:endParaRPr lang="es-MX" dirty="0"/>
          </a:p>
          <a:p>
            <a:pPr algn="just"/>
            <a:r>
              <a:rPr lang="es-MX" sz="1800" b="1" dirty="0"/>
              <a:t>Justicia:</a:t>
            </a:r>
          </a:p>
          <a:p>
            <a:pPr lvl="1" algn="just"/>
            <a:r>
              <a:rPr lang="es-MX" dirty="0"/>
              <a:t>Sancionar de manera justa una conducta objetivamente peligrosa (delito de peligro concreto)</a:t>
            </a:r>
          </a:p>
          <a:p>
            <a:pPr lvl="1" algn="just"/>
            <a:r>
              <a:rPr lang="es-MX" dirty="0"/>
              <a:t>Dar justicia a las familias que han sufrido por una imprudencia muy grave (agravantes de resultado)</a:t>
            </a:r>
          </a:p>
          <a:p>
            <a:pPr lvl="1" algn="just"/>
            <a:endParaRPr lang="en-GB" dirty="0"/>
          </a:p>
          <a:p>
            <a:pPr lvl="1"/>
            <a:endParaRPr lang="es-CL" dirty="0"/>
          </a:p>
          <a:p>
            <a:pPr lvl="1"/>
            <a:endParaRPr lang="es-CL" sz="1600" dirty="0">
              <a:latin typeface="Arial" panose="020B0604020202020204" pitchFamily="34" charset="0"/>
            </a:endParaRPr>
          </a:p>
        </p:txBody>
      </p:sp>
    </p:spTree>
    <p:extLst>
      <p:ext uri="{BB962C8B-B14F-4D97-AF65-F5344CB8AC3E}">
        <p14:creationId xmlns:p14="http://schemas.microsoft.com/office/powerpoint/2010/main" val="209195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br>
              <a:rPr lang="es-CL" dirty="0"/>
            </a:br>
            <a:r>
              <a:rPr lang="es-CL" dirty="0"/>
              <a:t>Complementariedad </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34</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normAutofit/>
          </a:bodyPr>
          <a:lstStyle/>
          <a:p>
            <a:r>
              <a:rPr lang="es-ES" sz="1800" b="1" dirty="0"/>
              <a:t>Organización y participación en carreras no autorizadas de vehículos motorizados</a:t>
            </a:r>
          </a:p>
          <a:p>
            <a:pPr marL="0" indent="0">
              <a:buNone/>
            </a:pPr>
            <a:endParaRPr lang="es-CL" sz="1800" b="1" dirty="0"/>
          </a:p>
          <a:p>
            <a:r>
              <a:rPr lang="es-CL" sz="1800" b="1" dirty="0"/>
              <a:t>Límites de velocidad razonables y seguras</a:t>
            </a:r>
          </a:p>
          <a:p>
            <a:pPr lvl="1"/>
            <a:r>
              <a:rPr lang="es-CL" sz="1600" dirty="0"/>
              <a:t>Reducción de 60 a 50 km/h de la máxima velocidad en zonas urbanas (2018)</a:t>
            </a:r>
          </a:p>
          <a:p>
            <a:pPr lvl="1"/>
            <a:r>
              <a:rPr lang="es-CL" sz="1600" dirty="0"/>
              <a:t>Creación de zonas de tránsito calmado (30 km/h)</a:t>
            </a:r>
          </a:p>
          <a:p>
            <a:endParaRPr lang="es-CL" sz="1800" dirty="0"/>
          </a:p>
          <a:p>
            <a:r>
              <a:rPr lang="es-CL" sz="1800" b="1" dirty="0"/>
              <a:t>Fiscalización</a:t>
            </a:r>
          </a:p>
          <a:p>
            <a:pPr lvl="1"/>
            <a:r>
              <a:rPr lang="es-CL" dirty="0"/>
              <a:t>Proyecto de Centro Automatizado de Tratamiento de Infracciones de tránsito (CATI)</a:t>
            </a:r>
          </a:p>
          <a:p>
            <a:endParaRPr lang="es-CL" dirty="0"/>
          </a:p>
          <a:p>
            <a:pPr lvl="1"/>
            <a:endParaRPr lang="es-CL" sz="1600" dirty="0">
              <a:latin typeface="Arial" panose="020B0604020202020204" pitchFamily="34" charset="0"/>
            </a:endParaRPr>
          </a:p>
        </p:txBody>
      </p:sp>
    </p:spTree>
    <p:extLst>
      <p:ext uri="{BB962C8B-B14F-4D97-AF65-F5344CB8AC3E}">
        <p14:creationId xmlns:p14="http://schemas.microsoft.com/office/powerpoint/2010/main" val="2303508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br>
              <a:rPr lang="es-CL" dirty="0"/>
            </a:br>
            <a:r>
              <a:rPr lang="es-CL" dirty="0"/>
              <a:t>Complementariedad </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35</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normAutofit/>
          </a:bodyPr>
          <a:lstStyle/>
          <a:p>
            <a:r>
              <a:rPr lang="es-ES" sz="1800" b="1" dirty="0"/>
              <a:t>Organización y participación en carreras no autorizadas de vehículos motorizados</a:t>
            </a:r>
          </a:p>
          <a:p>
            <a:pPr marL="0" indent="0">
              <a:buNone/>
            </a:pPr>
            <a:endParaRPr lang="es-CL" sz="1800" b="1" dirty="0"/>
          </a:p>
          <a:p>
            <a:r>
              <a:rPr lang="es-CL" sz="1800" b="1" dirty="0"/>
              <a:t>Límites de velocidad razonables y seguras</a:t>
            </a:r>
          </a:p>
          <a:p>
            <a:pPr lvl="1"/>
            <a:r>
              <a:rPr lang="es-CL" sz="1600" dirty="0"/>
              <a:t>Reducción de 60 a 50 km/h de la máxima velocidad en zonas urbanas (2018)</a:t>
            </a:r>
          </a:p>
          <a:p>
            <a:pPr lvl="1"/>
            <a:r>
              <a:rPr lang="es-CL" sz="1600" dirty="0"/>
              <a:t>Creación de zonas de tránsito calmado (30 km/h)</a:t>
            </a:r>
          </a:p>
          <a:p>
            <a:endParaRPr lang="es-CL" sz="1800" dirty="0"/>
          </a:p>
          <a:p>
            <a:r>
              <a:rPr lang="es-CL" sz="1800" b="1" dirty="0"/>
              <a:t>Fiscalización</a:t>
            </a:r>
          </a:p>
          <a:p>
            <a:pPr lvl="1"/>
            <a:r>
              <a:rPr lang="es-CL" dirty="0"/>
              <a:t>Proyecto de Centro Automatizado de Tratamiento de Infracciones de tránsito (CATI)</a:t>
            </a:r>
          </a:p>
          <a:p>
            <a:endParaRPr lang="es-CL" dirty="0"/>
          </a:p>
          <a:p>
            <a:pPr lvl="1"/>
            <a:endParaRPr lang="es-CL" sz="1600" dirty="0">
              <a:latin typeface="Arial" panose="020B0604020202020204" pitchFamily="34" charset="0"/>
            </a:endParaRPr>
          </a:p>
        </p:txBody>
      </p:sp>
    </p:spTree>
    <p:extLst>
      <p:ext uri="{BB962C8B-B14F-4D97-AF65-F5344CB8AC3E}">
        <p14:creationId xmlns:p14="http://schemas.microsoft.com/office/powerpoint/2010/main" val="249764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869489" cy="1400530"/>
          </a:xfrm>
        </p:spPr>
        <p:txBody>
          <a:bodyPr/>
          <a:lstStyle/>
          <a:p>
            <a:r>
              <a:rPr lang="es-CL" dirty="0"/>
              <a:t>PL Exceso de Velocidad Temerario</a:t>
            </a:r>
            <a:br>
              <a:rPr lang="es-CL" dirty="0"/>
            </a:br>
            <a:r>
              <a:rPr lang="es-CL" dirty="0"/>
              <a:t>Como apoyar</a:t>
            </a:r>
          </a:p>
        </p:txBody>
      </p:sp>
      <p:sp>
        <p:nvSpPr>
          <p:cNvPr id="3" name="Marcador de número de diapositiva 2">
            <a:extLst>
              <a:ext uri="{FF2B5EF4-FFF2-40B4-BE49-F238E27FC236}">
                <a16:creationId xmlns:a16="http://schemas.microsoft.com/office/drawing/2014/main" id="{43DF3CD6-A117-402B-A6AB-17D6C6E6A1D8}"/>
              </a:ext>
            </a:extLst>
          </p:cNvPr>
          <p:cNvSpPr>
            <a:spLocks noGrp="1"/>
          </p:cNvSpPr>
          <p:nvPr>
            <p:ph type="sldNum" sz="quarter" idx="12"/>
          </p:nvPr>
        </p:nvSpPr>
        <p:spPr/>
        <p:txBody>
          <a:bodyPr/>
          <a:lstStyle/>
          <a:p>
            <a:fld id="{40D75519-DAE0-469C-A73F-2DE09E5695CC}" type="slidenum">
              <a:rPr lang="en-US" smtClean="0"/>
              <a:t>36</a:t>
            </a:fld>
            <a:endParaRPr lang="en-US"/>
          </a:p>
        </p:txBody>
      </p:sp>
      <p:sp>
        <p:nvSpPr>
          <p:cNvPr id="6" name="Content Placeholder 5">
            <a:extLst>
              <a:ext uri="{FF2B5EF4-FFF2-40B4-BE49-F238E27FC236}">
                <a16:creationId xmlns:a16="http://schemas.microsoft.com/office/drawing/2014/main" id="{F16C19FC-A6A1-482F-A025-748B1316C5CD}"/>
              </a:ext>
            </a:extLst>
          </p:cNvPr>
          <p:cNvSpPr>
            <a:spLocks noGrp="1"/>
          </p:cNvSpPr>
          <p:nvPr>
            <p:ph idx="1"/>
          </p:nvPr>
        </p:nvSpPr>
        <p:spPr/>
        <p:txBody>
          <a:bodyPr>
            <a:normAutofit/>
          </a:bodyPr>
          <a:lstStyle/>
          <a:p>
            <a:pPr marL="0" indent="0">
              <a:buNone/>
            </a:pPr>
            <a:r>
              <a:rPr lang="es-CL" sz="1600" dirty="0"/>
              <a:t>Petición: </a:t>
            </a:r>
            <a:r>
              <a:rPr lang="en-GB" sz="1400" dirty="0">
                <a:effectLst/>
                <a:hlinkClick r:id="rId2"/>
              </a:rPr>
              <a:t>https://www.change.org/ContraExcesoVelocidadChile</a:t>
            </a:r>
            <a:endParaRPr lang="en-GB" sz="1400" dirty="0">
              <a:effectLst/>
            </a:endParaRPr>
          </a:p>
          <a:p>
            <a:pPr marL="0" indent="0">
              <a:buNone/>
            </a:pPr>
            <a:endParaRPr lang="es-CL" dirty="0"/>
          </a:p>
          <a:p>
            <a:pPr lvl="1"/>
            <a:endParaRPr lang="es-CL" sz="1600" dirty="0">
              <a:latin typeface="Arial" panose="020B0604020202020204" pitchFamily="34" charset="0"/>
            </a:endParaRPr>
          </a:p>
        </p:txBody>
      </p:sp>
      <p:pic>
        <p:nvPicPr>
          <p:cNvPr id="5" name="Picture 4">
            <a:extLst>
              <a:ext uri="{FF2B5EF4-FFF2-40B4-BE49-F238E27FC236}">
                <a16:creationId xmlns:a16="http://schemas.microsoft.com/office/drawing/2014/main" id="{3781DA32-5348-4184-B8E5-FE8663E16775}"/>
              </a:ext>
            </a:extLst>
          </p:cNvPr>
          <p:cNvPicPr>
            <a:picLocks noChangeAspect="1"/>
          </p:cNvPicPr>
          <p:nvPr/>
        </p:nvPicPr>
        <p:blipFill>
          <a:blip r:embed="rId3"/>
          <a:stretch>
            <a:fillRect/>
          </a:stretch>
        </p:blipFill>
        <p:spPr>
          <a:xfrm>
            <a:off x="1780383" y="2474697"/>
            <a:ext cx="7592397" cy="4383303"/>
          </a:xfrm>
          <a:prstGeom prst="rect">
            <a:avLst/>
          </a:prstGeom>
        </p:spPr>
      </p:pic>
    </p:spTree>
    <p:extLst>
      <p:ext uri="{BB962C8B-B14F-4D97-AF65-F5344CB8AC3E}">
        <p14:creationId xmlns:p14="http://schemas.microsoft.com/office/powerpoint/2010/main" val="340894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Referencias</a:t>
            </a:r>
            <a:endParaRPr lang="en-US" dirty="0"/>
          </a:p>
        </p:txBody>
      </p:sp>
      <p:sp>
        <p:nvSpPr>
          <p:cNvPr id="3" name="Marcador de contenido 2"/>
          <p:cNvSpPr>
            <a:spLocks noGrp="1"/>
          </p:cNvSpPr>
          <p:nvPr>
            <p:ph idx="1"/>
          </p:nvPr>
        </p:nvSpPr>
        <p:spPr>
          <a:xfrm>
            <a:off x="1103312" y="1322773"/>
            <a:ext cx="8946541" cy="4925627"/>
          </a:xfrm>
        </p:spPr>
        <p:txBody>
          <a:bodyPr>
            <a:noAutofit/>
          </a:bodyPr>
          <a:lstStyle/>
          <a:p>
            <a:pPr marL="0" indent="0">
              <a:buNone/>
            </a:pPr>
            <a:r>
              <a:rPr lang="es-CL" sz="1800" dirty="0"/>
              <a:t>Proyecto en la Cámara de Diputados</a:t>
            </a:r>
          </a:p>
          <a:p>
            <a:r>
              <a:rPr lang="en-US" sz="1400" dirty="0">
                <a:hlinkClick r:id="rId2"/>
              </a:rPr>
              <a:t>https://www.camara.cl/legislacion/ProyectosDeLey/tramitacion.aspx?prmID=10531&amp;prmBL=10109-15</a:t>
            </a:r>
            <a:endParaRPr lang="en-US" sz="1400" dirty="0"/>
          </a:p>
          <a:p>
            <a:r>
              <a:rPr lang="en-US" sz="1400" dirty="0">
                <a:hlinkClick r:id="rId3"/>
              </a:rPr>
              <a:t>https://www.camara.cl/legislacion/ProyectosDeLey/tramitacion.aspx?prmID=12582&amp;prmBoletin=12065-15</a:t>
            </a:r>
            <a:endParaRPr lang="en-US" sz="1400" dirty="0"/>
          </a:p>
          <a:p>
            <a:endParaRPr lang="es-CL" sz="1600" dirty="0"/>
          </a:p>
          <a:p>
            <a:pPr marL="0" indent="0">
              <a:buNone/>
            </a:pPr>
            <a:r>
              <a:rPr lang="es-CL" sz="1800" dirty="0"/>
              <a:t>Presentación sobre el riesgo de la velocidad al conducir</a:t>
            </a:r>
          </a:p>
          <a:p>
            <a:r>
              <a:rPr lang="es-CL" sz="1400" dirty="0">
                <a:hlinkClick r:id="rId4"/>
              </a:rPr>
              <a:t>https://www.contraexceso.org/limites-de-velocidad-apropiadas</a:t>
            </a:r>
            <a:endParaRPr lang="es-CL" sz="1400" dirty="0"/>
          </a:p>
          <a:p>
            <a:endParaRPr lang="es-CL" sz="1600" dirty="0"/>
          </a:p>
          <a:p>
            <a:pPr marL="0" indent="0">
              <a:buNone/>
            </a:pPr>
            <a:r>
              <a:rPr lang="es-CL" sz="1800" dirty="0"/>
              <a:t>Presentación sobre el control de velocidad automatizado y el proyecto CATI</a:t>
            </a:r>
          </a:p>
          <a:p>
            <a:r>
              <a:rPr lang="es-CL" sz="1400" dirty="0">
                <a:hlinkClick r:id="rId5"/>
              </a:rPr>
              <a:t>https://www.contraexceso.org/control-automatizado-de-velocidad</a:t>
            </a:r>
            <a:endParaRPr lang="es-CL" sz="1400" dirty="0"/>
          </a:p>
          <a:p>
            <a:endParaRPr lang="es-CL" sz="1600" dirty="0"/>
          </a:p>
          <a:p>
            <a:pPr marL="0" indent="0">
              <a:buNone/>
            </a:pPr>
            <a:r>
              <a:rPr lang="es-CL" sz="1800" dirty="0"/>
              <a:t>Wikipedia page sobre la Seguridad Vial en Chile</a:t>
            </a:r>
          </a:p>
          <a:p>
            <a:r>
              <a:rPr lang="es-CL" sz="1400" dirty="0">
                <a:hlinkClick r:id="rId6"/>
              </a:rPr>
              <a:t>https://es.wikipedia.org/wiki/Seguridad_vial_en_Chile</a:t>
            </a:r>
            <a:endParaRPr lang="es-CL" sz="1400" dirty="0"/>
          </a:p>
        </p:txBody>
      </p:sp>
      <p:sp>
        <p:nvSpPr>
          <p:cNvPr id="4" name="Marcador de número de diapositiva 3">
            <a:extLst>
              <a:ext uri="{FF2B5EF4-FFF2-40B4-BE49-F238E27FC236}">
                <a16:creationId xmlns:a16="http://schemas.microsoft.com/office/drawing/2014/main" id="{5BFA0F4F-633D-4C53-8EEB-7E4571D5E89F}"/>
              </a:ext>
            </a:extLst>
          </p:cNvPr>
          <p:cNvSpPr>
            <a:spLocks noGrp="1"/>
          </p:cNvSpPr>
          <p:nvPr>
            <p:ph type="sldNum" sz="quarter" idx="12"/>
          </p:nvPr>
        </p:nvSpPr>
        <p:spPr/>
        <p:txBody>
          <a:bodyPr/>
          <a:lstStyle/>
          <a:p>
            <a:fld id="{75B45A70-8085-452F-BC20-F01834085F60}" type="slidenum">
              <a:rPr lang="en-US" smtClean="0"/>
              <a:t>37</a:t>
            </a:fld>
            <a:endParaRPr lang="en-US"/>
          </a:p>
        </p:txBody>
      </p:sp>
    </p:spTree>
    <p:extLst>
      <p:ext uri="{BB962C8B-B14F-4D97-AF65-F5344CB8AC3E}">
        <p14:creationId xmlns:p14="http://schemas.microsoft.com/office/powerpoint/2010/main" val="223639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733B19CF-444A-4E85-9AB7-4E76F95AE0A5}"/>
              </a:ext>
            </a:extLst>
          </p:cNvPr>
          <p:cNvSpPr>
            <a:spLocks noGrp="1"/>
          </p:cNvSpPr>
          <p:nvPr>
            <p:ph idx="1"/>
          </p:nvPr>
        </p:nvSpPr>
        <p:spPr>
          <a:xfrm>
            <a:off x="1103310" y="1476143"/>
            <a:ext cx="8946541" cy="4195481"/>
          </a:xfrm>
        </p:spPr>
        <p:txBody>
          <a:bodyPr>
            <a:normAutofit/>
          </a:bodyPr>
          <a:lstStyle/>
          <a:p>
            <a:pPr marL="0" indent="0">
              <a:buNone/>
            </a:pPr>
            <a:r>
              <a:rPr lang="es-CL" sz="6000" dirty="0"/>
              <a:t>No más</a:t>
            </a:r>
            <a:r>
              <a:rPr lang="es-CL" sz="6000" dirty="0">
                <a:solidFill>
                  <a:srgbClr val="FF0000"/>
                </a:solidFill>
              </a:rPr>
              <a:t> </a:t>
            </a:r>
            <a:r>
              <a:rPr lang="es-CL" sz="6000" b="1" dirty="0">
                <a:solidFill>
                  <a:srgbClr val="8D2A7C"/>
                </a:solidFill>
              </a:rPr>
              <a:t>impunidad</a:t>
            </a:r>
            <a:r>
              <a:rPr lang="es-CL" sz="6000" dirty="0">
                <a:solidFill>
                  <a:srgbClr val="FF0000"/>
                </a:solidFill>
              </a:rPr>
              <a:t> </a:t>
            </a:r>
            <a:r>
              <a:rPr lang="es-CL" sz="6000" dirty="0"/>
              <a:t>por el exceso de velocidad</a:t>
            </a:r>
          </a:p>
        </p:txBody>
      </p:sp>
      <p:sp>
        <p:nvSpPr>
          <p:cNvPr id="16" name="Marcador de número de diapositiva 15">
            <a:extLst>
              <a:ext uri="{FF2B5EF4-FFF2-40B4-BE49-F238E27FC236}">
                <a16:creationId xmlns:a16="http://schemas.microsoft.com/office/drawing/2014/main" id="{0497DF01-46DE-43CD-AC10-FD86706355D3}"/>
              </a:ext>
            </a:extLst>
          </p:cNvPr>
          <p:cNvSpPr>
            <a:spLocks noGrp="1"/>
          </p:cNvSpPr>
          <p:nvPr>
            <p:ph type="sldNum" sz="quarter" idx="12"/>
          </p:nvPr>
        </p:nvSpPr>
        <p:spPr/>
        <p:txBody>
          <a:bodyPr/>
          <a:lstStyle/>
          <a:p>
            <a:fld id="{40D75519-DAE0-469C-A73F-2DE09E5695CC}" type="slidenum">
              <a:rPr lang="en-US" smtClean="0"/>
              <a:t>38</a:t>
            </a:fld>
            <a:endParaRPr lang="en-US"/>
          </a:p>
        </p:txBody>
      </p:sp>
      <p:pic>
        <p:nvPicPr>
          <p:cNvPr id="3" name="Imagen 2">
            <a:extLst>
              <a:ext uri="{FF2B5EF4-FFF2-40B4-BE49-F238E27FC236}">
                <a16:creationId xmlns:a16="http://schemas.microsoft.com/office/drawing/2014/main" id="{EDB824C8-41AA-40D1-8E0F-9ACAE2BD8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2043"/>
            <a:ext cx="12192000" cy="1609813"/>
          </a:xfrm>
          <a:prstGeom prst="rect">
            <a:avLst/>
          </a:prstGeom>
        </p:spPr>
      </p:pic>
    </p:spTree>
    <p:extLst>
      <p:ext uri="{BB962C8B-B14F-4D97-AF65-F5344CB8AC3E}">
        <p14:creationId xmlns:p14="http://schemas.microsoft.com/office/powerpoint/2010/main" val="41849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377" y="452718"/>
            <a:ext cx="9404723" cy="1400530"/>
          </a:xfrm>
        </p:spPr>
        <p:txBody>
          <a:bodyPr/>
          <a:lstStyle/>
          <a:p>
            <a:r>
              <a:rPr lang="es-CL" dirty="0"/>
              <a:t>Seguridad vial en Chile - Cifras</a:t>
            </a:r>
            <a:endParaRPr lang="en-US" dirty="0"/>
          </a:p>
        </p:txBody>
      </p:sp>
      <p:sp>
        <p:nvSpPr>
          <p:cNvPr id="3" name="Marcador de contenido 2"/>
          <p:cNvSpPr>
            <a:spLocks noGrp="1"/>
          </p:cNvSpPr>
          <p:nvPr>
            <p:ph idx="1"/>
          </p:nvPr>
        </p:nvSpPr>
        <p:spPr>
          <a:xfrm>
            <a:off x="1103312" y="2052918"/>
            <a:ext cx="9906810" cy="4195481"/>
          </a:xfrm>
        </p:spPr>
        <p:txBody>
          <a:bodyPr/>
          <a:lstStyle/>
          <a:p>
            <a:r>
              <a:rPr lang="es-CL" sz="2200" dirty="0"/>
              <a:t>Cerca de 2.000 fallecidos y 60.000 lesionados cada año en siniestros viales </a:t>
            </a:r>
          </a:p>
          <a:p>
            <a:endParaRPr lang="es-CL" sz="2200" dirty="0"/>
          </a:p>
          <a:p>
            <a:r>
              <a:rPr lang="es-ES" sz="2200" dirty="0"/>
              <a:t>En 2015, Chile fue el país de la OECD con la peor tasa de mortalidad, 12,4 fallecidos por cada 100 000 habitantes</a:t>
            </a:r>
          </a:p>
          <a:p>
            <a:pPr marL="0" indent="0">
              <a:buNone/>
            </a:pPr>
            <a:endParaRPr lang="es-CL" dirty="0"/>
          </a:p>
        </p:txBody>
      </p:sp>
      <p:sp>
        <p:nvSpPr>
          <p:cNvPr id="4" name="Marcador de número de diapositiva 3">
            <a:extLst>
              <a:ext uri="{FF2B5EF4-FFF2-40B4-BE49-F238E27FC236}">
                <a16:creationId xmlns:a16="http://schemas.microsoft.com/office/drawing/2014/main" id="{C6D5646A-CD83-4FB8-ACA8-091EDEC861D4}"/>
              </a:ext>
            </a:extLst>
          </p:cNvPr>
          <p:cNvSpPr>
            <a:spLocks noGrp="1"/>
          </p:cNvSpPr>
          <p:nvPr>
            <p:ph type="sldNum" sz="quarter" idx="12"/>
          </p:nvPr>
        </p:nvSpPr>
        <p:spPr/>
        <p:txBody>
          <a:bodyPr/>
          <a:lstStyle/>
          <a:p>
            <a:fld id="{40D75519-DAE0-469C-A73F-2DE09E5695CC}" type="slidenum">
              <a:rPr lang="en-US" smtClean="0"/>
              <a:t>4</a:t>
            </a:fld>
            <a:endParaRPr lang="en-US"/>
          </a:p>
        </p:txBody>
      </p:sp>
    </p:spTree>
    <p:extLst>
      <p:ext uri="{BB962C8B-B14F-4D97-AF65-F5344CB8AC3E}">
        <p14:creationId xmlns:p14="http://schemas.microsoft.com/office/powerpoint/2010/main" val="230142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Víctimas fatales – Tendencia</a:t>
            </a:r>
            <a:endParaRPr lang="en-US" dirty="0"/>
          </a:p>
        </p:txBody>
      </p:sp>
      <p:sp>
        <p:nvSpPr>
          <p:cNvPr id="3" name="Marcador de número de diapositiva 2">
            <a:extLst>
              <a:ext uri="{FF2B5EF4-FFF2-40B4-BE49-F238E27FC236}">
                <a16:creationId xmlns:a16="http://schemas.microsoft.com/office/drawing/2014/main" id="{839E48EA-CEBA-4F0A-8D81-1BA925F9A1D3}"/>
              </a:ext>
            </a:extLst>
          </p:cNvPr>
          <p:cNvSpPr>
            <a:spLocks noGrp="1"/>
          </p:cNvSpPr>
          <p:nvPr>
            <p:ph type="sldNum" sz="quarter" idx="12"/>
          </p:nvPr>
        </p:nvSpPr>
        <p:spPr>
          <a:xfrm>
            <a:off x="10352540" y="295729"/>
            <a:ext cx="838199" cy="767687"/>
          </a:xfrm>
        </p:spPr>
        <p:txBody>
          <a:bodyPr/>
          <a:lstStyle/>
          <a:p>
            <a:fld id="{40D75519-DAE0-469C-A73F-2DE09E5695CC}" type="slidenum">
              <a:rPr lang="en-US" smtClean="0"/>
              <a:t>5</a:t>
            </a:fld>
            <a:endParaRPr lang="en-US" dirty="0"/>
          </a:p>
        </p:txBody>
      </p:sp>
      <p:pic>
        <p:nvPicPr>
          <p:cNvPr id="5" name="Picture 4">
            <a:extLst>
              <a:ext uri="{FF2B5EF4-FFF2-40B4-BE49-F238E27FC236}">
                <a16:creationId xmlns:a16="http://schemas.microsoft.com/office/drawing/2014/main" id="{B1334B49-0FDE-44C3-9797-9F86DA54CB20}"/>
              </a:ext>
            </a:extLst>
          </p:cNvPr>
          <p:cNvPicPr>
            <a:picLocks noChangeAspect="1"/>
          </p:cNvPicPr>
          <p:nvPr/>
        </p:nvPicPr>
        <p:blipFill>
          <a:blip r:embed="rId2"/>
          <a:stretch>
            <a:fillRect/>
          </a:stretch>
        </p:blipFill>
        <p:spPr>
          <a:xfrm>
            <a:off x="1272804" y="2029913"/>
            <a:ext cx="9646392" cy="4032955"/>
          </a:xfrm>
          <a:prstGeom prst="rect">
            <a:avLst/>
          </a:prstGeom>
        </p:spPr>
      </p:pic>
    </p:spTree>
    <p:extLst>
      <p:ext uri="{BB962C8B-B14F-4D97-AF65-F5344CB8AC3E}">
        <p14:creationId xmlns:p14="http://schemas.microsoft.com/office/powerpoint/2010/main" val="25600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rgbClr val="EBEBEB"/>
                </a:solidFill>
              </a:rPr>
              <a:t>Víctimas Fatales – Tendencia</a:t>
            </a:r>
            <a:endParaRPr lang="en-US" dirty="0"/>
          </a:p>
        </p:txBody>
      </p:sp>
      <p:sp>
        <p:nvSpPr>
          <p:cNvPr id="3" name="Marcador de contenido 2"/>
          <p:cNvSpPr>
            <a:spLocks noGrp="1"/>
          </p:cNvSpPr>
          <p:nvPr>
            <p:ph idx="1"/>
          </p:nvPr>
        </p:nvSpPr>
        <p:spPr/>
        <p:txBody>
          <a:bodyPr/>
          <a:lstStyle/>
          <a:p>
            <a:pPr>
              <a:spcBef>
                <a:spcPts val="600"/>
              </a:spcBef>
              <a:spcAft>
                <a:spcPts val="600"/>
              </a:spcAft>
            </a:pPr>
            <a:r>
              <a:rPr lang="es-CL" sz="1800" dirty="0"/>
              <a:t>Los países exitosos en la materia logran reducir el total de fatalidades de manera permanente en el tiempo. Por ejemplo:</a:t>
            </a:r>
          </a:p>
          <a:p>
            <a:pPr lvl="1">
              <a:spcBef>
                <a:spcPts val="600"/>
              </a:spcBef>
              <a:spcAft>
                <a:spcPts val="600"/>
              </a:spcAft>
            </a:pPr>
            <a:r>
              <a:rPr lang="es-CL" dirty="0"/>
              <a:t>Gran Bretaña redujo su mortalidad vial de 7.700 (año 1972) a 1.792 (año 2015) y</a:t>
            </a:r>
          </a:p>
          <a:p>
            <a:pPr lvl="1">
              <a:spcBef>
                <a:spcPts val="600"/>
              </a:spcBef>
              <a:spcAft>
                <a:spcPts val="600"/>
              </a:spcAft>
            </a:pPr>
            <a:r>
              <a:rPr lang="es-CL" dirty="0"/>
              <a:t>España, de 9.344 (año 1989) a 1.810 (año 2016).</a:t>
            </a:r>
          </a:p>
          <a:p>
            <a:pPr marL="0" indent="0" algn="just">
              <a:spcBef>
                <a:spcPts val="600"/>
              </a:spcBef>
              <a:spcAft>
                <a:spcPts val="600"/>
              </a:spcAft>
              <a:buNone/>
            </a:pPr>
            <a:endParaRPr lang="es-CL" sz="2200" dirty="0"/>
          </a:p>
        </p:txBody>
      </p:sp>
      <p:sp>
        <p:nvSpPr>
          <p:cNvPr id="4" name="Marcador de contenido 2">
            <a:extLst>
              <a:ext uri="{FF2B5EF4-FFF2-40B4-BE49-F238E27FC236}">
                <a16:creationId xmlns:a16="http://schemas.microsoft.com/office/drawing/2014/main" id="{838802CE-4172-48E3-8FCB-F04535D2CC28}"/>
              </a:ext>
            </a:extLst>
          </p:cNvPr>
          <p:cNvSpPr txBox="1">
            <a:spLocks/>
          </p:cNvSpPr>
          <p:nvPr/>
        </p:nvSpPr>
        <p:spPr>
          <a:xfrm>
            <a:off x="962748" y="5317725"/>
            <a:ext cx="8946541" cy="3780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ts val="600"/>
              </a:spcBef>
              <a:spcAft>
                <a:spcPts val="600"/>
              </a:spcAft>
              <a:buFont typeface="Wingdings 3" charset="2"/>
              <a:buNone/>
            </a:pPr>
            <a:r>
              <a:rPr lang="es-CL" sz="2200" b="1" i="1" dirty="0">
                <a:solidFill>
                  <a:srgbClr val="FF0000"/>
                </a:solidFill>
                <a:highlight>
                  <a:srgbClr val="FFFF00"/>
                </a:highlight>
              </a:rPr>
              <a:t>Chile debe reducir, de manera significativa, el número de personas que fallecen en siniestros viales </a:t>
            </a:r>
          </a:p>
          <a:p>
            <a:endParaRPr lang="en-US" dirty="0"/>
          </a:p>
        </p:txBody>
      </p:sp>
      <p:sp>
        <p:nvSpPr>
          <p:cNvPr id="6" name="Marcador de número de diapositiva 2">
            <a:extLst>
              <a:ext uri="{FF2B5EF4-FFF2-40B4-BE49-F238E27FC236}">
                <a16:creationId xmlns:a16="http://schemas.microsoft.com/office/drawing/2014/main" id="{EBC746CE-677E-4D22-A584-BE5ABC0D96A1}"/>
              </a:ext>
            </a:extLst>
          </p:cNvPr>
          <p:cNvSpPr>
            <a:spLocks noGrp="1"/>
          </p:cNvSpPr>
          <p:nvPr>
            <p:ph type="sldNum" sz="quarter" idx="12"/>
          </p:nvPr>
        </p:nvSpPr>
        <p:spPr>
          <a:xfrm>
            <a:off x="10352540" y="295729"/>
            <a:ext cx="838199" cy="767687"/>
          </a:xfrm>
        </p:spPr>
        <p:txBody>
          <a:bodyPr/>
          <a:lstStyle/>
          <a:p>
            <a:fld id="{40D75519-DAE0-469C-A73F-2DE09E5695CC}" type="slidenum">
              <a:rPr lang="en-US" smtClean="0"/>
              <a:t>6</a:t>
            </a:fld>
            <a:endParaRPr lang="en-US" dirty="0"/>
          </a:p>
        </p:txBody>
      </p:sp>
    </p:spTree>
    <p:extLst>
      <p:ext uri="{BB962C8B-B14F-4D97-AF65-F5344CB8AC3E}">
        <p14:creationId xmlns:p14="http://schemas.microsoft.com/office/powerpoint/2010/main" val="3127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92777" y="6353315"/>
            <a:ext cx="5704724" cy="369332"/>
          </a:xfrm>
          <a:prstGeom prst="rect">
            <a:avLst/>
          </a:prstGeom>
          <a:noFill/>
        </p:spPr>
        <p:txBody>
          <a:bodyPr wrap="square" rtlCol="0">
            <a:spAutoFit/>
          </a:bodyPr>
          <a:lstStyle/>
          <a:p>
            <a:r>
              <a:rPr lang="es-CL" dirty="0"/>
              <a:t>Fuente: CONASET – </a:t>
            </a:r>
            <a:r>
              <a:rPr lang="es-CL" dirty="0">
                <a:hlinkClick r:id="rId2"/>
              </a:rPr>
              <a:t>Informe Velocidad 2017</a:t>
            </a:r>
            <a:endParaRPr lang="en-US" dirty="0"/>
          </a:p>
        </p:txBody>
      </p:sp>
      <p:sp>
        <p:nvSpPr>
          <p:cNvPr id="7" name="Marcador de contenido 2"/>
          <p:cNvSpPr>
            <a:spLocks noGrp="1"/>
          </p:cNvSpPr>
          <p:nvPr>
            <p:ph idx="1"/>
          </p:nvPr>
        </p:nvSpPr>
        <p:spPr>
          <a:xfrm>
            <a:off x="992777" y="1281946"/>
            <a:ext cx="8946541" cy="4195481"/>
          </a:xfrm>
        </p:spPr>
        <p:txBody>
          <a:bodyPr>
            <a:normAutofit/>
          </a:bodyPr>
          <a:lstStyle/>
          <a:p>
            <a:pPr>
              <a:spcBef>
                <a:spcPts val="600"/>
              </a:spcBef>
              <a:spcAft>
                <a:spcPts val="600"/>
              </a:spcAft>
            </a:pPr>
            <a:r>
              <a:rPr lang="es-CL" sz="1800" dirty="0"/>
              <a:t>La velocidad es la primera causa de muerte por siniestros de tránsito en Chile, con al menos 4.454 muertos en 10 años</a:t>
            </a:r>
            <a:endParaRPr lang="en-US" sz="1800" dirty="0"/>
          </a:p>
        </p:txBody>
      </p:sp>
      <p:pic>
        <p:nvPicPr>
          <p:cNvPr id="4" name="Imagen 3">
            <a:extLst>
              <a:ext uri="{FF2B5EF4-FFF2-40B4-BE49-F238E27FC236}">
                <a16:creationId xmlns:a16="http://schemas.microsoft.com/office/drawing/2014/main" id="{AABA724E-F9FD-4BD5-8D66-1D11659CCB9F}"/>
              </a:ext>
            </a:extLst>
          </p:cNvPr>
          <p:cNvPicPr>
            <a:picLocks noChangeAspect="1"/>
          </p:cNvPicPr>
          <p:nvPr/>
        </p:nvPicPr>
        <p:blipFill>
          <a:blip r:embed="rId3"/>
          <a:stretch>
            <a:fillRect/>
          </a:stretch>
        </p:blipFill>
        <p:spPr>
          <a:xfrm>
            <a:off x="1364972" y="2175338"/>
            <a:ext cx="9236767" cy="4040553"/>
          </a:xfrm>
          <a:prstGeom prst="rect">
            <a:avLst/>
          </a:prstGeom>
        </p:spPr>
      </p:pic>
      <p:sp>
        <p:nvSpPr>
          <p:cNvPr id="6" name="Título 1">
            <a:extLst>
              <a:ext uri="{FF2B5EF4-FFF2-40B4-BE49-F238E27FC236}">
                <a16:creationId xmlns:a16="http://schemas.microsoft.com/office/drawing/2014/main" id="{A852BA1E-E32A-49A0-A7EC-6388F4179E8D}"/>
              </a:ext>
            </a:extLst>
          </p:cNvPr>
          <p:cNvSpPr txBox="1">
            <a:spLocks/>
          </p:cNvSpPr>
          <p:nvPr/>
        </p:nvSpPr>
        <p:spPr>
          <a:xfrm>
            <a:off x="646111" y="4527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a:t>Causas de muerte en el tránsito</a:t>
            </a:r>
            <a:endParaRPr lang="en-US" dirty="0"/>
          </a:p>
        </p:txBody>
      </p:sp>
      <p:sp>
        <p:nvSpPr>
          <p:cNvPr id="9" name="Marcador de número de diapositiva 3">
            <a:extLst>
              <a:ext uri="{FF2B5EF4-FFF2-40B4-BE49-F238E27FC236}">
                <a16:creationId xmlns:a16="http://schemas.microsoft.com/office/drawing/2014/main" id="{15BE4ABB-1593-40A0-A25E-FDADD6127AB7}"/>
              </a:ext>
            </a:extLst>
          </p:cNvPr>
          <p:cNvSpPr txBox="1">
            <a:spLocks/>
          </p:cNvSpPr>
          <p:nvPr/>
        </p:nvSpPr>
        <p:spPr>
          <a:xfrm>
            <a:off x="10352540" y="295729"/>
            <a:ext cx="838199" cy="7676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pPr algn="ctr"/>
            <a:fld id="{40D75519-DAE0-469C-A73F-2DE09E5695CC}" type="slidenum">
              <a:rPr lang="en-US" sz="2800" smtClean="0">
                <a:solidFill>
                  <a:schemeClr val="tx1">
                    <a:tint val="75000"/>
                  </a:schemeClr>
                </a:solidFill>
              </a:rPr>
              <a:pPr algn="ctr"/>
              <a:t>7</a:t>
            </a:fld>
            <a:endParaRPr lang="en-US" sz="2800" dirty="0">
              <a:solidFill>
                <a:schemeClr val="tx1">
                  <a:tint val="75000"/>
                </a:schemeClr>
              </a:solidFill>
            </a:endParaRPr>
          </a:p>
        </p:txBody>
      </p:sp>
    </p:spTree>
    <p:extLst>
      <p:ext uri="{BB962C8B-B14F-4D97-AF65-F5344CB8AC3E}">
        <p14:creationId xmlns:p14="http://schemas.microsoft.com/office/powerpoint/2010/main" val="37903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Situación del exceso de velocidad</a:t>
            </a:r>
            <a:endParaRPr lang="en-US" dirty="0"/>
          </a:p>
        </p:txBody>
      </p:sp>
      <p:sp>
        <p:nvSpPr>
          <p:cNvPr id="3" name="Marcador de contenido 2"/>
          <p:cNvSpPr>
            <a:spLocks noGrp="1"/>
          </p:cNvSpPr>
          <p:nvPr>
            <p:ph idx="1"/>
          </p:nvPr>
        </p:nvSpPr>
        <p:spPr>
          <a:xfrm>
            <a:off x="962635" y="1602752"/>
            <a:ext cx="9990786" cy="4195481"/>
          </a:xfrm>
        </p:spPr>
        <p:txBody>
          <a:bodyPr>
            <a:noAutofit/>
          </a:bodyPr>
          <a:lstStyle/>
          <a:p>
            <a:r>
              <a:rPr lang="es-ES_tradnl" sz="1800" dirty="0"/>
              <a:t>Conductores a exceso de velocidad de manera permanente (CONASET):</a:t>
            </a:r>
          </a:p>
          <a:p>
            <a:pPr lvl="1"/>
            <a:r>
              <a:rPr lang="es-ES_tradnl" dirty="0"/>
              <a:t>50% en zonas rurales</a:t>
            </a:r>
          </a:p>
          <a:p>
            <a:pPr lvl="1"/>
            <a:r>
              <a:rPr lang="es-ES_tradnl" dirty="0"/>
              <a:t>40% en zonas urbanas</a:t>
            </a:r>
          </a:p>
        </p:txBody>
      </p:sp>
      <p:sp>
        <p:nvSpPr>
          <p:cNvPr id="4" name="Marcador de número de diapositiva 3">
            <a:extLst>
              <a:ext uri="{FF2B5EF4-FFF2-40B4-BE49-F238E27FC236}">
                <a16:creationId xmlns:a16="http://schemas.microsoft.com/office/drawing/2014/main" id="{9F022AE2-1BC2-4C69-8499-870D42570120}"/>
              </a:ext>
            </a:extLst>
          </p:cNvPr>
          <p:cNvSpPr>
            <a:spLocks noGrp="1"/>
          </p:cNvSpPr>
          <p:nvPr>
            <p:ph type="sldNum" sz="quarter" idx="12"/>
          </p:nvPr>
        </p:nvSpPr>
        <p:spPr/>
        <p:txBody>
          <a:bodyPr/>
          <a:lstStyle/>
          <a:p>
            <a:fld id="{40D75519-DAE0-469C-A73F-2DE09E5695CC}" type="slidenum">
              <a:rPr lang="en-US" smtClean="0"/>
              <a:t>8</a:t>
            </a:fld>
            <a:endParaRPr lang="en-US"/>
          </a:p>
        </p:txBody>
      </p:sp>
    </p:spTree>
    <p:extLst>
      <p:ext uri="{BB962C8B-B14F-4D97-AF65-F5344CB8AC3E}">
        <p14:creationId xmlns:p14="http://schemas.microsoft.com/office/powerpoint/2010/main" val="124223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Sanciones actuales – Multas </a:t>
            </a:r>
            <a:endParaRPr lang="en-US" dirty="0"/>
          </a:p>
        </p:txBody>
      </p:sp>
      <p:sp>
        <p:nvSpPr>
          <p:cNvPr id="3" name="Marcador de contenido 2"/>
          <p:cNvSpPr>
            <a:spLocks noGrp="1"/>
          </p:cNvSpPr>
          <p:nvPr>
            <p:ph idx="1"/>
          </p:nvPr>
        </p:nvSpPr>
        <p:spPr>
          <a:xfrm>
            <a:off x="1103311" y="2052918"/>
            <a:ext cx="10214721" cy="4195481"/>
          </a:xfrm>
        </p:spPr>
        <p:txBody>
          <a:bodyPr>
            <a:normAutofit/>
          </a:bodyPr>
          <a:lstStyle/>
          <a:p>
            <a:r>
              <a:rPr lang="es-ES_tradnl" sz="1800" dirty="0"/>
              <a:t>de 6 a 10 km/h sobre el límite </a:t>
            </a:r>
            <a:r>
              <a:rPr lang="es-ES_tradnl" sz="1800" dirty="0">
                <a:sym typeface="Wingdings" panose="05000000000000000000" pitchFamily="2" charset="2"/>
              </a:rPr>
              <a:t></a:t>
            </a:r>
            <a:r>
              <a:rPr lang="es-ES_tradnl" sz="1800" dirty="0"/>
              <a:t> infracción menos grave </a:t>
            </a:r>
            <a:r>
              <a:rPr lang="es-ES_tradnl" sz="1800" dirty="0">
                <a:sym typeface="Wingdings" panose="05000000000000000000" pitchFamily="2" charset="2"/>
              </a:rPr>
              <a:t></a:t>
            </a:r>
            <a:r>
              <a:rPr lang="es-ES_tradnl" sz="1800" dirty="0"/>
              <a:t> 0,5 a 1 UTM </a:t>
            </a:r>
            <a:endParaRPr lang="en-US" sz="1800" dirty="0"/>
          </a:p>
          <a:p>
            <a:r>
              <a:rPr lang="es-ES_tradnl" sz="1800" dirty="0"/>
              <a:t>de 11 a 20 km/h sobre el límite </a:t>
            </a:r>
            <a:r>
              <a:rPr lang="es-ES_tradnl" sz="1800" dirty="0">
                <a:sym typeface="Wingdings" panose="05000000000000000000" pitchFamily="2" charset="2"/>
              </a:rPr>
              <a:t></a:t>
            </a:r>
            <a:r>
              <a:rPr lang="es-ES_tradnl" sz="1800" dirty="0"/>
              <a:t> infracción grave </a:t>
            </a:r>
            <a:r>
              <a:rPr lang="es-ES_tradnl" sz="1800" dirty="0">
                <a:sym typeface="Wingdings" panose="05000000000000000000" pitchFamily="2" charset="2"/>
              </a:rPr>
              <a:t></a:t>
            </a:r>
            <a:r>
              <a:rPr lang="es-ES_tradnl" sz="1800" dirty="0"/>
              <a:t> 1 a 1,5 UTM </a:t>
            </a:r>
            <a:endParaRPr lang="en-US" sz="1800" dirty="0"/>
          </a:p>
          <a:p>
            <a:r>
              <a:rPr lang="es-ES_tradnl" sz="1800" dirty="0"/>
              <a:t>de 21 km/h sobre el límite </a:t>
            </a:r>
            <a:r>
              <a:rPr lang="es-ES_tradnl" sz="1800" dirty="0">
                <a:sym typeface="Wingdings" panose="05000000000000000000" pitchFamily="2" charset="2"/>
              </a:rPr>
              <a:t></a:t>
            </a:r>
            <a:r>
              <a:rPr lang="es-ES_tradnl" sz="1800" dirty="0"/>
              <a:t> infracción gravísima </a:t>
            </a:r>
            <a:r>
              <a:rPr lang="es-ES_tradnl" sz="1800" dirty="0">
                <a:sym typeface="Wingdings" panose="05000000000000000000" pitchFamily="2" charset="2"/>
              </a:rPr>
              <a:t></a:t>
            </a:r>
            <a:r>
              <a:rPr lang="es-ES_tradnl" sz="1800" dirty="0"/>
              <a:t> 1,5 a 3 UTM y suspensión de la licencia de 5 a 45 días</a:t>
            </a:r>
            <a:endParaRPr lang="en-US" sz="1800" dirty="0"/>
          </a:p>
          <a:p>
            <a:r>
              <a:rPr lang="es-ES_tradnl" sz="1800" dirty="0"/>
              <a:t>Estas sanciones son lineales y no diferencian el alto exceso de velocidad (Un exceso de 21 km/h es indistinto a uno de 50 km/h). También el tiempo de suspensión de licencia es muy bajo y no toma en cuenta la reincidencia </a:t>
            </a:r>
            <a:endParaRPr lang="en-US" sz="1800" dirty="0"/>
          </a:p>
          <a:p>
            <a:endParaRPr lang="en-US" dirty="0"/>
          </a:p>
        </p:txBody>
      </p:sp>
      <p:sp>
        <p:nvSpPr>
          <p:cNvPr id="4" name="Marcador de número de diapositiva 3">
            <a:extLst>
              <a:ext uri="{FF2B5EF4-FFF2-40B4-BE49-F238E27FC236}">
                <a16:creationId xmlns:a16="http://schemas.microsoft.com/office/drawing/2014/main" id="{9ED861C6-889D-441C-BDFB-992874B84951}"/>
              </a:ext>
            </a:extLst>
          </p:cNvPr>
          <p:cNvSpPr>
            <a:spLocks noGrp="1"/>
          </p:cNvSpPr>
          <p:nvPr>
            <p:ph type="sldNum" sz="quarter" idx="12"/>
          </p:nvPr>
        </p:nvSpPr>
        <p:spPr/>
        <p:txBody>
          <a:bodyPr/>
          <a:lstStyle/>
          <a:p>
            <a:fld id="{40D75519-DAE0-469C-A73F-2DE09E5695CC}" type="slidenum">
              <a:rPr lang="en-US" smtClean="0"/>
              <a:t>9</a:t>
            </a:fld>
            <a:endParaRPr lang="en-US" dirty="0"/>
          </a:p>
        </p:txBody>
      </p:sp>
    </p:spTree>
    <p:extLst>
      <p:ext uri="{BB962C8B-B14F-4D97-AF65-F5344CB8AC3E}">
        <p14:creationId xmlns:p14="http://schemas.microsoft.com/office/powerpoint/2010/main" val="1743615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14068</TotalTime>
  <Words>2078</Words>
  <Application>Microsoft Office PowerPoint</Application>
  <PresentationFormat>Widescreen</PresentationFormat>
  <Paragraphs>341</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Courier</vt:lpstr>
      <vt:lpstr>Wingdings 3</vt:lpstr>
      <vt:lpstr>Ion</vt:lpstr>
      <vt:lpstr>Delito de Exceso de Velocidad Temerario</vt:lpstr>
      <vt:lpstr>Agenda</vt:lpstr>
      <vt:lpstr>Agenda</vt:lpstr>
      <vt:lpstr>Seguridad vial en Chile - Cifras</vt:lpstr>
      <vt:lpstr>Víctimas fatales – Tendencia</vt:lpstr>
      <vt:lpstr>Víctimas Fatales – Tendencia</vt:lpstr>
      <vt:lpstr>PowerPoint Presentation</vt:lpstr>
      <vt:lpstr>Situación del exceso de velocidad</vt:lpstr>
      <vt:lpstr>Sanciones actuales – Multas </vt:lpstr>
      <vt:lpstr>Sanciones actuales – Multas </vt:lpstr>
      <vt:lpstr>Sanciones actuales al exceso de velocidad - Cuasidelito</vt:lpstr>
      <vt:lpstr>Situación del exceso de velocidad</vt:lpstr>
      <vt:lpstr>Agenda</vt:lpstr>
      <vt:lpstr>Riesgos de la  velocidad </vt:lpstr>
      <vt:lpstr>Velocidades “seguras” – Fatalidades </vt:lpstr>
      <vt:lpstr>Velocidades “seguras” – Heridos graves</vt:lpstr>
      <vt:lpstr>Riesgo relativo exceso velocidad – ebriedad</vt:lpstr>
      <vt:lpstr>Agenda</vt:lpstr>
      <vt:lpstr>Agenda</vt:lpstr>
      <vt:lpstr>España – Sanciones por exceso de velocidad </vt:lpstr>
      <vt:lpstr>España – Sanciones por exceso de velocidad</vt:lpstr>
      <vt:lpstr>España – Impacto regulación de los delitos viales</vt:lpstr>
      <vt:lpstr>Francia – Sanciones por exceso de velocidad</vt:lpstr>
      <vt:lpstr>Luxemburgo – Sanciones por exceso de velocidad</vt:lpstr>
      <vt:lpstr>Luxemburgo – Sanciones por exceso de velocidad</vt:lpstr>
      <vt:lpstr>Luxemburgo – Sanciones  por exceso de velocidad</vt:lpstr>
      <vt:lpstr>Agenda</vt:lpstr>
      <vt:lpstr>PL Exceso de Velocidad Temerario</vt:lpstr>
      <vt:lpstr>PL Exceso de Velocidad Temerario</vt:lpstr>
      <vt:lpstr>PL Exceso de Velocidad Temerario</vt:lpstr>
      <vt:lpstr>PL Exceso de Velocidad Temerario</vt:lpstr>
      <vt:lpstr>PL Exceso de Velocidad Temerario Sanciones</vt:lpstr>
      <vt:lpstr>PL Exceso de Velocidad Temerario Beneficios</vt:lpstr>
      <vt:lpstr>PL Exceso de Velocidad Temerario Complementariedad </vt:lpstr>
      <vt:lpstr>PL Exceso de Velocidad Temerario Complementariedad </vt:lpstr>
      <vt:lpstr>PL Exceso de Velocidad Temerario Como apoyar</vt:lpstr>
      <vt:lpstr>Referencias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 Regulación del exceso de Velocidad y la conducción temeraria</dc:title>
  <dc:creator>Axel Rimbaud</dc:creator>
  <cp:lastModifiedBy>Axel Rimbaud</cp:lastModifiedBy>
  <cp:revision>276</cp:revision>
  <dcterms:created xsi:type="dcterms:W3CDTF">2018-10-12T16:05:15Z</dcterms:created>
  <dcterms:modified xsi:type="dcterms:W3CDTF">2020-10-11T12:21:51Z</dcterms:modified>
</cp:coreProperties>
</file>