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6" r:id="rId2"/>
    <p:sldId id="585" r:id="rId3"/>
    <p:sldId id="579" r:id="rId4"/>
    <p:sldId id="573" r:id="rId5"/>
    <p:sldId id="576" r:id="rId6"/>
    <p:sldId id="584" r:id="rId7"/>
    <p:sldId id="575" r:id="rId8"/>
    <p:sldId id="578" r:id="rId9"/>
    <p:sldId id="553" r:id="rId10"/>
    <p:sldId id="544" r:id="rId11"/>
    <p:sldId id="550" r:id="rId12"/>
    <p:sldId id="555" r:id="rId13"/>
    <p:sldId id="554" r:id="rId14"/>
    <p:sldId id="560" r:id="rId15"/>
    <p:sldId id="577" r:id="rId16"/>
    <p:sldId id="547" r:id="rId17"/>
    <p:sldId id="542" r:id="rId18"/>
    <p:sldId id="540" r:id="rId19"/>
    <p:sldId id="559" r:id="rId20"/>
    <p:sldId id="548" r:id="rId21"/>
    <p:sldId id="582" r:id="rId22"/>
    <p:sldId id="539" r:id="rId23"/>
    <p:sldId id="580" r:id="rId24"/>
    <p:sldId id="545" r:id="rId25"/>
    <p:sldId id="546" r:id="rId26"/>
    <p:sldId id="541" r:id="rId27"/>
    <p:sldId id="551" r:id="rId28"/>
    <p:sldId id="552" r:id="rId29"/>
    <p:sldId id="549" r:id="rId30"/>
    <p:sldId id="583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4"/>
    </p:cViewPr>
  </p:sorter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15F14380-831C-4796-B2F5-FBADBF7DAF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B270CB-578A-435C-ABF1-38FF318E12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0082E-E18F-422E-A98A-8CC0D9F2CFE3}" type="datetimeFigureOut">
              <a:rPr lang="es-CL" smtClean="0"/>
              <a:t>08-12-2021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FCD91E-EBFE-4080-8997-6F02B00C39F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3058822-EFB8-43E3-B5C4-62D908C99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83101-7A44-4E0C-9FFF-3E942433B8B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937654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ED2D9-815A-448A-AE00-FD098DD44C17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0A805-9CBC-4E66-97A4-E3F5E4B84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93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0A805-9CBC-4E66-97A4-E3F5E4B84B42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0EC16A-6825-45E6-8E83-FBA9172FD1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52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CDEC5CE-B938-4B97-B792-20FB94270B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28"/>
            <a:ext cx="1894114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6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4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8599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17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36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567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5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7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A307B6A-1D8E-4FBB-A43F-4764BE3CF3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6628"/>
            <a:ext cx="1894114" cy="6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0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83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4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18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2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19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75519-DAE0-469C-A73F-2DE09E569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3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acto.org/publication/city-limit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ldefinido.cl/actualidad/pais/4305/Mira-como-las-Zonas-30-estan-transformando-Santiago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kyrad.co.uk/transport-innovation-research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ity30.brussels/media/pages/international/c26045d0ea-1606491684/10022_1_bm_ville30-stad30_es.pdf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sciencedirect.com/science/article/pii/S027795361500242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lpais.com/ccaa/2019/01/21/madrid/1548096164_793728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mp-smh-com-au.cdn.ampproject.org/c/s/amp.smh.com.au/national/nsw/the-easiest-way-to-revive-sydney-s-cherished-high-streets-20211119-p59ag7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.fi/uutiset/en/kaupunkiymparisto/no-pedestrian-fatalities-in-helsinki-traffic-last-year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cdn.who.int/media/docs/default-source/documents/health-topics/road-traffic-injuries/21323-spanish-global-plan-for-road-safety-for-web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Vial%20https:/www.unroadsafetyweek.org/es/home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ity30.brussels/media/pages/international/c26045d0ea-1606491684/10022_1_bm_ville30-stad30_es.pd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sz="4800" dirty="0"/>
              <a:t>Zonas de tránsito calmado</a:t>
            </a:r>
            <a:endParaRPr lang="en-U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/>
              <a:t>Axel Rimbaud – Diciembre 2021 -</a:t>
            </a:r>
            <a:endParaRPr lang="en-US" dirty="0"/>
          </a:p>
          <a:p>
            <a:r>
              <a:rPr lang="es-CL" dirty="0"/>
              <a:t>Movimiento Contra el Exceso de velocidad Letal (MEL)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EFA3B6-130E-4AA6-8C3D-854BC207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7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86812-5DCA-4DEE-9A82-F6B8FFC52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Seguridad Vial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32A65-C767-46A5-B4BD-601CBAA3B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4580" y="5930976"/>
            <a:ext cx="7488619" cy="478788"/>
          </a:xfrm>
        </p:spPr>
        <p:txBody>
          <a:bodyPr/>
          <a:lstStyle/>
          <a:p>
            <a:pPr marL="0" indent="0">
              <a:buNone/>
            </a:pPr>
            <a:r>
              <a:rPr lang="en-GB" sz="1600" b="1" dirty="0"/>
              <a:t>Fuente</a:t>
            </a:r>
            <a:r>
              <a:rPr lang="en-GB" sz="1600" dirty="0"/>
              <a:t>: </a:t>
            </a:r>
            <a:r>
              <a:rPr lang="en-GB" sz="1600" dirty="0" err="1"/>
              <a:t>Jurewicz</a:t>
            </a:r>
            <a:r>
              <a:rPr lang="en-GB" sz="1600" dirty="0"/>
              <a:t>, </a:t>
            </a:r>
            <a:r>
              <a:rPr lang="en-GB" sz="1600" dirty="0" err="1"/>
              <a:t>Sobhani</a:t>
            </a:r>
            <a:r>
              <a:rPr lang="en-GB" sz="1600" dirty="0"/>
              <a:t> et al. (2015) y </a:t>
            </a:r>
            <a:r>
              <a:rPr lang="en-GB" sz="1600" dirty="0" err="1"/>
              <a:t>basado</a:t>
            </a:r>
            <a:r>
              <a:rPr lang="en-GB" sz="1600" dirty="0"/>
              <a:t> </a:t>
            </a:r>
            <a:r>
              <a:rPr lang="en-GB" sz="1600" dirty="0" err="1"/>
              <a:t>en</a:t>
            </a:r>
            <a:r>
              <a:rPr lang="en-GB" sz="1600" dirty="0"/>
              <a:t> </a:t>
            </a:r>
            <a:r>
              <a:rPr lang="en-GB" sz="1600" dirty="0" err="1"/>
              <a:t>Wramborg</a:t>
            </a:r>
            <a:r>
              <a:rPr lang="en-GB" sz="1600" dirty="0"/>
              <a:t> (2005)</a:t>
            </a:r>
            <a:endParaRPr lang="es-CL" sz="1600" dirty="0"/>
          </a:p>
          <a:p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A330CA-52B6-4CDE-87CC-B7A1AA4C6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10</a:t>
            </a:fld>
            <a:endParaRPr lang="en-US"/>
          </a:p>
        </p:txBody>
      </p:sp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25A42377-7B72-4B85-8525-8CE7E93E6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544" y="1349451"/>
            <a:ext cx="7620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69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7B854-CC70-4B51-8113-B492D450A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Seguridad Vial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04B2E-2200-46AD-9F9C-1151D6861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146" y="1362158"/>
            <a:ext cx="8946541" cy="5218615"/>
          </a:xfrm>
        </p:spPr>
        <p:txBody>
          <a:bodyPr>
            <a:normAutofit/>
          </a:bodyPr>
          <a:lstStyle/>
          <a:p>
            <a:r>
              <a:rPr lang="es-CL" b="0" i="0" dirty="0">
                <a:effectLst/>
                <a:latin typeface="+mn-lt"/>
              </a:rPr>
              <a:t>En Londres, en las zonas donde se redujo el límite de velocidad de 48 km/h (30 mph) a 32 km/h (20 mph), </a:t>
            </a:r>
            <a:r>
              <a:rPr lang="es-CL" b="1" i="0" dirty="0">
                <a:effectLst/>
                <a:latin typeface="+mn-lt"/>
              </a:rPr>
              <a:t>el número de fallecidos o heridos graves (KSI) bajo en un 60 %. </a:t>
            </a:r>
            <a:endParaRPr lang="es-CL" b="1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n-GB" sz="400" dirty="0">
              <a:latin typeface="+mn-lt"/>
            </a:endParaRPr>
          </a:p>
          <a:p>
            <a:pPr marL="0" indent="0">
              <a:buNone/>
            </a:pPr>
            <a:r>
              <a:rPr lang="en-GB" sz="1600" b="1" dirty="0">
                <a:latin typeface="+mn-lt"/>
              </a:rPr>
              <a:t>Fuente</a:t>
            </a:r>
            <a:r>
              <a:rPr lang="en-GB" sz="1600" dirty="0">
                <a:latin typeface="+mn-lt"/>
              </a:rPr>
              <a:t>: Webster DC, </a:t>
            </a:r>
            <a:r>
              <a:rPr lang="en-GB" sz="1600" dirty="0" err="1">
                <a:latin typeface="+mn-lt"/>
              </a:rPr>
              <a:t>Layfield</a:t>
            </a:r>
            <a:r>
              <a:rPr lang="en-GB" sz="1600" dirty="0">
                <a:latin typeface="+mn-lt"/>
              </a:rPr>
              <a:t> RE. Review of 20 mph zones in London Boroughs. London: TRL Limited; 2003</a:t>
            </a:r>
            <a:endParaRPr lang="es-CL" sz="16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A630D-F8C9-4DE9-8AEB-D4112DED4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11</a:t>
            </a:fld>
            <a:endParaRPr lang="en-US"/>
          </a:p>
        </p:txBody>
      </p:sp>
      <p:pic>
        <p:nvPicPr>
          <p:cNvPr id="2050" name="Picture 2" descr="Imagen">
            <a:extLst>
              <a:ext uri="{FF2B5EF4-FFF2-40B4-BE49-F238E27FC236}">
                <a16:creationId xmlns:a16="http://schemas.microsoft.com/office/drawing/2014/main" id="{152E731A-D4E2-4CFB-9D57-781B3C256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16" y="2504992"/>
            <a:ext cx="96964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59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F60B1-B267-4629-93E2-5156C4C4F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Seguridad Vial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DF936B-7653-4A0E-A26A-DF7B9D9D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12</a:t>
            </a:fld>
            <a:endParaRPr lang="en-US"/>
          </a:p>
        </p:txBody>
      </p:sp>
      <p:pic>
        <p:nvPicPr>
          <p:cNvPr id="4098" name="Picture 2" descr="Imagen">
            <a:extLst>
              <a:ext uri="{FF2B5EF4-FFF2-40B4-BE49-F238E27FC236}">
                <a16:creationId xmlns:a16="http://schemas.microsoft.com/office/drawing/2014/main" id="{B8B0B744-0C6E-47A6-8510-4A98DEE7B5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83" y="202009"/>
            <a:ext cx="2420242" cy="645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C10A92-2C59-4D95-B91F-2DF6F5FE71A1}"/>
              </a:ext>
            </a:extLst>
          </p:cNvPr>
          <p:cNvSpPr txBox="1"/>
          <p:nvPr/>
        </p:nvSpPr>
        <p:spPr>
          <a:xfrm>
            <a:off x="2715175" y="6167094"/>
            <a:ext cx="3423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/>
              <a:t>Fuente</a:t>
            </a:r>
            <a:r>
              <a:rPr lang="es-CL" sz="1600" dirty="0"/>
              <a:t>: </a:t>
            </a:r>
            <a:r>
              <a:rPr lang="es-CL" sz="1600" dirty="0">
                <a:hlinkClick r:id="rId3"/>
              </a:rPr>
              <a:t>NACTO, 2020, City </a:t>
            </a:r>
            <a:r>
              <a:rPr lang="es-CL" sz="1600" dirty="0" err="1">
                <a:hlinkClick r:id="rId3"/>
              </a:rPr>
              <a:t>Limit</a:t>
            </a:r>
            <a:endParaRPr lang="es-CL" sz="1600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9017BC98-D941-4BF4-9492-A93519117704}"/>
              </a:ext>
            </a:extLst>
          </p:cNvPr>
          <p:cNvSpPr txBox="1">
            <a:spLocks/>
          </p:cNvSpPr>
          <p:nvPr/>
        </p:nvSpPr>
        <p:spPr>
          <a:xfrm>
            <a:off x="517163" y="2310167"/>
            <a:ext cx="6539420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CL" dirty="0"/>
              <a:t>En Toronto, en las calles donde se redujeron los límites de velocidad de 40 km/h a 30 km/h:</a:t>
            </a:r>
          </a:p>
          <a:p>
            <a:pPr lvl="1"/>
            <a:r>
              <a:rPr lang="es-CL" dirty="0"/>
              <a:t>el número de atropello disminuyó en un 28% </a:t>
            </a:r>
          </a:p>
          <a:p>
            <a:pPr lvl="1"/>
            <a:r>
              <a:rPr lang="es-CL" dirty="0"/>
              <a:t>el número de lesiones fatales y graves disminuyó en un 67%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25821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E6A4D-5F4D-40DE-9C93-15A1B3B0E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Modo de transportes más saludables</a:t>
            </a:r>
            <a:br>
              <a:rPr lang="es-CL" dirty="0"/>
            </a:br>
            <a:r>
              <a:rPr lang="es-CL" sz="2800" dirty="0"/>
              <a:t>Peatones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9DBB5-D7D0-41B3-94B9-83060B972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426277"/>
            <a:ext cx="4233863" cy="3420341"/>
          </a:xfrm>
        </p:spPr>
        <p:txBody>
          <a:bodyPr/>
          <a:lstStyle/>
          <a:p>
            <a:pPr marL="0" indent="0">
              <a:buNone/>
            </a:pPr>
            <a:r>
              <a:rPr lang="es-CL" b="0" i="0" dirty="0">
                <a:effectLst/>
                <a:latin typeface="+mn-lt"/>
              </a:rPr>
              <a:t>Existe una relación inversa entre la tasa de conductores que ceden el paso a los peatones y velocidades de circulación. Velocidades más bajas crean entornos amigables para los peatones y promueven la inclusión.</a:t>
            </a:r>
            <a:endParaRPr lang="es-CL" dirty="0">
              <a:latin typeface="+mn-lt"/>
            </a:endParaRPr>
          </a:p>
          <a:p>
            <a:pPr marL="0" indent="0">
              <a:buNone/>
            </a:pP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B73C7B-1B7C-42C3-957C-B76265A3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13</a:t>
            </a:fld>
            <a:endParaRPr lang="en-US"/>
          </a:p>
        </p:txBody>
      </p:sp>
      <p:pic>
        <p:nvPicPr>
          <p:cNvPr id="3074" name="Picture 2" descr="Imagen">
            <a:extLst>
              <a:ext uri="{FF2B5EF4-FFF2-40B4-BE49-F238E27FC236}">
                <a16:creationId xmlns:a16="http://schemas.microsoft.com/office/drawing/2014/main" id="{C8F5C3AB-E5FB-471C-A0F0-003CECFDC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1152983"/>
            <a:ext cx="6467475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0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1D6E-CDBC-426A-8A12-14CA33732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Modo de transportes más saludables</a:t>
            </a:r>
            <a:br>
              <a:rPr lang="es-CL" dirty="0"/>
            </a:br>
            <a:r>
              <a:rPr lang="es-CL" sz="2800" dirty="0"/>
              <a:t>Ciclistas</a:t>
            </a:r>
            <a:endParaRPr lang="es-CL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2E07D97-5546-4274-8939-1928E15C31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14937" y="1356182"/>
            <a:ext cx="4530952" cy="532512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76E19-6FA0-4F3C-A1AC-E1A2B290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14</a:t>
            </a:fld>
            <a:endParaRPr lang="en-US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F477F52-43AE-490F-9C5A-C079B0805E1E}"/>
              </a:ext>
            </a:extLst>
          </p:cNvPr>
          <p:cNvSpPr txBox="1">
            <a:spLocks/>
          </p:cNvSpPr>
          <p:nvPr/>
        </p:nvSpPr>
        <p:spPr>
          <a:xfrm>
            <a:off x="517163" y="2310167"/>
            <a:ext cx="6539420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CL" dirty="0"/>
              <a:t>Para poder tener trafico mixto entre ciclista, se necesita velocidad baja y poco flujo vehicular</a:t>
            </a:r>
          </a:p>
          <a:p>
            <a:endParaRPr lang="es-CL" dirty="0"/>
          </a:p>
          <a:p>
            <a:r>
              <a:rPr lang="es-CL" dirty="0"/>
              <a:t>Significa seguridad para los ciclistas y tranquilidad para los peatones en estas zonas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1838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01B8B-29C5-4596-9EDF-BCC35571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Modo de transportes más saludables</a:t>
            </a:r>
            <a:br>
              <a:rPr lang="es-CL" dirty="0"/>
            </a:br>
            <a:r>
              <a:rPr lang="es-CL" sz="2800" dirty="0"/>
              <a:t>Ciclistas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53C0F-C2AF-4AD2-B405-1C88EECC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7962AB-9A5E-492D-AC85-98A049F8CE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05" y="1853248"/>
            <a:ext cx="7191985" cy="374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4B66E0-6732-41CA-A522-2F50206C5D27}"/>
              </a:ext>
            </a:extLst>
          </p:cNvPr>
          <p:cNvSpPr txBox="1"/>
          <p:nvPr/>
        </p:nvSpPr>
        <p:spPr>
          <a:xfrm>
            <a:off x="3906982" y="5820507"/>
            <a:ext cx="304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sz="1600" b="1" dirty="0"/>
              <a:t>Imagen</a:t>
            </a:r>
            <a:r>
              <a:rPr lang="es-CL" sz="1600" dirty="0"/>
              <a:t>: Rodrigo Avilés</a:t>
            </a:r>
          </a:p>
          <a:p>
            <a:pPr algn="ctr"/>
            <a:r>
              <a:rPr lang="es-CL" sz="1600" b="1" dirty="0"/>
              <a:t>Fuente</a:t>
            </a:r>
            <a:r>
              <a:rPr lang="es-CL" sz="1600" dirty="0"/>
              <a:t>: </a:t>
            </a:r>
            <a:r>
              <a:rPr lang="es-CL" sz="1600" dirty="0">
                <a:hlinkClick r:id="rId3"/>
              </a:rPr>
              <a:t>El definido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88009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01B59-842E-4578-B37F-25AA82D0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Medio ambiente</a:t>
            </a:r>
            <a:br>
              <a:rPr lang="es-CL" dirty="0"/>
            </a:br>
            <a:r>
              <a:rPr lang="es-CL" sz="2800" dirty="0"/>
              <a:t>Contaminación atmosférica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42176-A64A-4550-A891-18F0285AC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16</a:t>
            </a:fld>
            <a:endParaRPr lang="en-US"/>
          </a:p>
        </p:txBody>
      </p:sp>
      <p:pic>
        <p:nvPicPr>
          <p:cNvPr id="8194" name="Picture 2" descr="Imagen">
            <a:extLst>
              <a:ext uri="{FF2B5EF4-FFF2-40B4-BE49-F238E27FC236}">
                <a16:creationId xmlns:a16="http://schemas.microsoft.com/office/drawing/2014/main" id="{A259ED76-13D4-4D9E-AD3A-85506A28B8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4" y="1853248"/>
            <a:ext cx="8391524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A9A408-A6AD-4800-94DA-6466F5DC2C4B}"/>
              </a:ext>
            </a:extLst>
          </p:cNvPr>
          <p:cNvSpPr txBox="1"/>
          <p:nvPr/>
        </p:nvSpPr>
        <p:spPr>
          <a:xfrm>
            <a:off x="3262751" y="6049010"/>
            <a:ext cx="60945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b="1" dirty="0"/>
              <a:t>Fuente</a:t>
            </a:r>
            <a:r>
              <a:rPr lang="es-CL" sz="1600" dirty="0"/>
              <a:t>: </a:t>
            </a:r>
            <a:r>
              <a:rPr lang="es-CL" sz="1600" dirty="0" err="1"/>
              <a:t>Skyrad</a:t>
            </a:r>
            <a:r>
              <a:rPr lang="es-CL" sz="1600" dirty="0"/>
              <a:t>, 2021, </a:t>
            </a:r>
            <a:r>
              <a:rPr lang="es-CL" sz="1600" dirty="0" err="1">
                <a:hlinkClick r:id="rId3"/>
              </a:rPr>
              <a:t>Transport</a:t>
            </a:r>
            <a:r>
              <a:rPr lang="es-CL" sz="1600" dirty="0">
                <a:hlinkClick r:id="rId3"/>
              </a:rPr>
              <a:t> </a:t>
            </a:r>
            <a:r>
              <a:rPr lang="es-CL" sz="1600" dirty="0" err="1">
                <a:hlinkClick r:id="rId3"/>
              </a:rPr>
              <a:t>Innovation</a:t>
            </a:r>
            <a:r>
              <a:rPr lang="es-CL" sz="1600" dirty="0">
                <a:hlinkClick r:id="rId3"/>
              </a:rPr>
              <a:t> </a:t>
            </a:r>
            <a:r>
              <a:rPr lang="es-CL" sz="1600" dirty="0" err="1">
                <a:hlinkClick r:id="rId3"/>
              </a:rPr>
              <a:t>Research</a:t>
            </a:r>
            <a:endParaRPr lang="es-CL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3BB99F-0BD8-4F8D-B2A6-905B209807E6}"/>
              </a:ext>
            </a:extLst>
          </p:cNvPr>
          <p:cNvSpPr txBox="1"/>
          <p:nvPr/>
        </p:nvSpPr>
        <p:spPr>
          <a:xfrm>
            <a:off x="8663708" y="1961116"/>
            <a:ext cx="3417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0" i="0" dirty="0">
                <a:effectLst/>
              </a:rPr>
              <a:t>Cambiar el límite de</a:t>
            </a:r>
          </a:p>
          <a:p>
            <a:r>
              <a:rPr lang="es-CL" b="0" i="0" dirty="0">
                <a:effectLst/>
              </a:rPr>
              <a:t>velocidad de 48 km/h a 32 km/h</a:t>
            </a:r>
            <a:r>
              <a:rPr lang="es-CL" dirty="0"/>
              <a:t>,</a:t>
            </a:r>
            <a:r>
              <a:rPr lang="es-CL" b="0" i="0" dirty="0">
                <a:effectLst/>
              </a:rPr>
              <a:t> tomando en cuenta la naturaleza de parada/arranque del tránsito urbano, muestra reducciones en las emisiones: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0" dirty="0">
                <a:effectLst/>
              </a:rPr>
              <a:t>CO2 menos 26%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i="0" dirty="0" err="1">
                <a:effectLst/>
              </a:rPr>
              <a:t>NOx</a:t>
            </a:r>
            <a:r>
              <a:rPr lang="es-CL" i="0" dirty="0">
                <a:effectLst/>
              </a:rPr>
              <a:t> menos 28%.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762591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8132F-D9BB-44C8-AB71-02796E49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Medio ambiente</a:t>
            </a:r>
            <a:br>
              <a:rPr lang="es-CL" sz="4000" dirty="0"/>
            </a:br>
            <a:r>
              <a:rPr lang="es-CL" sz="2800" dirty="0"/>
              <a:t>Ruido</a:t>
            </a:r>
            <a:endParaRPr lang="es-CL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C61813-B4AF-4DF8-901F-A55E99C2D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3468688" cy="4195481"/>
          </a:xfrm>
        </p:spPr>
        <p:txBody>
          <a:bodyPr/>
          <a:lstStyle/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dirty="0"/>
              <a:t>Reducción del Ruido entre 2,5 y 3,9 dB(A)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75CDF-13DF-4F7D-8CDB-07213E048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17</a:t>
            </a:fld>
            <a:endParaRPr lang="en-US"/>
          </a:p>
        </p:txBody>
      </p:sp>
      <p:pic>
        <p:nvPicPr>
          <p:cNvPr id="4098" name="Picture 2" descr="Imagen">
            <a:extLst>
              <a:ext uri="{FF2B5EF4-FFF2-40B4-BE49-F238E27FC236}">
                <a16:creationId xmlns:a16="http://schemas.microsoft.com/office/drawing/2014/main" id="{3A2EC93F-184E-492F-A010-782CA3B68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11" y="1526681"/>
            <a:ext cx="5686929" cy="446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50AF87-636F-461B-99AF-5798C8727C4E}"/>
              </a:ext>
            </a:extLst>
          </p:cNvPr>
          <p:cNvSpPr txBox="1"/>
          <p:nvPr/>
        </p:nvSpPr>
        <p:spPr>
          <a:xfrm>
            <a:off x="2927927" y="6263403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b="1" dirty="0"/>
              <a:t>Fuente</a:t>
            </a:r>
            <a:r>
              <a:rPr lang="es-CL" sz="1600" dirty="0"/>
              <a:t>: </a:t>
            </a:r>
            <a:r>
              <a:rPr lang="es-CL" sz="1600" dirty="0">
                <a:hlinkClick r:id="rId3"/>
              </a:rPr>
              <a:t>BRUSELAS SE CONVIERTE EN CIUDAD 30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985824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BDEE7-F5ED-43F0-8D41-DA4B10D7F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Vida de Barrio</a:t>
            </a:r>
            <a:br>
              <a:rPr lang="es-CL" dirty="0"/>
            </a:b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91FC7-C255-4565-B421-C50FFCB3C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69EB9DF9-8B59-4398-8687-C97B4A2BC5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2697"/>
            <a:ext cx="6038439" cy="669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85B12E-3D24-4A1A-BF91-E0BEC41A9C92}"/>
              </a:ext>
            </a:extLst>
          </p:cNvPr>
          <p:cNvSpPr txBox="1"/>
          <p:nvPr/>
        </p:nvSpPr>
        <p:spPr>
          <a:xfrm>
            <a:off x="646111" y="2022764"/>
            <a:ext cx="514508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0" i="0" dirty="0">
                <a:effectLst/>
              </a:rPr>
              <a:t>Existe una relación inversa entre el tráfico vehicular </a:t>
            </a:r>
            <a:r>
              <a:rPr lang="es-CL" dirty="0"/>
              <a:t>en una calle y las interacciones sociales entre los vecinos. </a:t>
            </a:r>
          </a:p>
          <a:p>
            <a:endParaRPr lang="es-CL" dirty="0"/>
          </a:p>
          <a:p>
            <a:r>
              <a:rPr lang="es-CL" dirty="0"/>
              <a:t>Reducir el límite de velocidad permite crear comunidad. 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n-GB" sz="1600" b="1" dirty="0"/>
              <a:t>Fuente</a:t>
            </a:r>
            <a:r>
              <a:rPr lang="en-GB" sz="1600" dirty="0"/>
              <a:t>: Donald Appleyard, </a:t>
            </a:r>
            <a:r>
              <a:rPr lang="en-GB" sz="1600" dirty="0" err="1"/>
              <a:t>Livable</a:t>
            </a:r>
            <a:r>
              <a:rPr lang="en-GB" sz="1600" dirty="0"/>
              <a:t> Streets, </a:t>
            </a:r>
            <a:r>
              <a:rPr lang="es-CL" sz="1600" dirty="0"/>
              <a:t>1981       </a:t>
            </a:r>
          </a:p>
          <a:p>
            <a:r>
              <a:rPr lang="es-CL" sz="1600" dirty="0"/>
              <a:t>              Grafica TUMI</a:t>
            </a:r>
          </a:p>
        </p:txBody>
      </p:sp>
    </p:spTree>
    <p:extLst>
      <p:ext uri="{BB962C8B-B14F-4D97-AF65-F5344CB8AC3E}">
        <p14:creationId xmlns:p14="http://schemas.microsoft.com/office/powerpoint/2010/main" val="136656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802C-663B-4D26-80DF-58CF075ED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Seguridad ciudadana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CF1A9-AD32-4F21-8C6B-758E985A3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" y="1776693"/>
            <a:ext cx="4602163" cy="4195481"/>
          </a:xfrm>
        </p:spPr>
        <p:txBody>
          <a:bodyPr>
            <a:normAutofit fontScale="85000" lnSpcReduction="10000"/>
          </a:bodyPr>
          <a:lstStyle/>
          <a:p>
            <a:r>
              <a:rPr lang="es-CL" dirty="0"/>
              <a:t>El tránsito de peatones hace las calles más seguras a través de la vigilancia natural o los "ojos en la calle"</a:t>
            </a:r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Fuente: Foster et al, 2016, </a:t>
            </a:r>
            <a:r>
              <a:rPr lang="en-GB" sz="1600" dirty="0">
                <a:hlinkClick r:id="rId2"/>
              </a:rPr>
              <a:t>Are liveable neighbourhoods safer neighbourhoods? </a:t>
            </a:r>
            <a:endParaRPr lang="en-GB" sz="1600" dirty="0"/>
          </a:p>
          <a:p>
            <a:pPr marL="0" indent="0">
              <a:buNone/>
            </a:pPr>
            <a:r>
              <a:rPr lang="en-GB" sz="1600" dirty="0" err="1"/>
              <a:t>Foto</a:t>
            </a:r>
            <a:r>
              <a:rPr lang="en-GB" sz="1600" dirty="0"/>
              <a:t>: Dylan Passmore/Flickr.</a:t>
            </a:r>
            <a:endParaRPr lang="es-CL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67087-15C6-4943-BA5E-1EC3655DF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19</a:t>
            </a:fld>
            <a:endParaRPr lang="en-US"/>
          </a:p>
        </p:txBody>
      </p:sp>
      <p:pic>
        <p:nvPicPr>
          <p:cNvPr id="1026" name="Picture 2" descr="How “Eyes on the Street” Contribute to Public Safety | TheCityFix">
            <a:extLst>
              <a:ext uri="{FF2B5EF4-FFF2-40B4-BE49-F238E27FC236}">
                <a16:creationId xmlns:a16="http://schemas.microsoft.com/office/drawing/2014/main" id="{4C98C0E6-B9D7-4D21-BA7A-CC59A5BD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588433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416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Zonas de Tránsito Calmado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200" dirty="0"/>
              <a:t>Definición</a:t>
            </a:r>
          </a:p>
          <a:p>
            <a:r>
              <a:rPr lang="es-CL" sz="2200" dirty="0"/>
              <a:t>Beneficios</a:t>
            </a:r>
          </a:p>
          <a:p>
            <a:r>
              <a:rPr lang="es-CL" sz="2200" dirty="0"/>
              <a:t>En el mundo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510E11-47F7-4214-9A72-C34048E2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86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25F0-6A78-4522-876A-E2BEA9730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Economia 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CF5C9-0C58-41A7-8487-E298B46EB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459" y="1683464"/>
            <a:ext cx="4489307" cy="4195481"/>
          </a:xfrm>
        </p:spPr>
        <p:txBody>
          <a:bodyPr>
            <a:normAutofit/>
          </a:bodyPr>
          <a:lstStyle/>
          <a:p>
            <a:r>
              <a:rPr lang="es-CL" b="0" i="0" dirty="0">
                <a:effectLst/>
                <a:latin typeface="+mn-lt"/>
              </a:rPr>
              <a:t>Las zonas de tránsito calmado tiene un impacto positivo sobre la economía local y el comercio</a:t>
            </a:r>
          </a:p>
          <a:p>
            <a:endParaRPr lang="es-CL" dirty="0">
              <a:latin typeface="+mn-lt"/>
            </a:endParaRPr>
          </a:p>
          <a:p>
            <a:r>
              <a:rPr lang="es-CL" b="0" i="0" dirty="0">
                <a:effectLst/>
                <a:latin typeface="+mn-lt"/>
              </a:rPr>
              <a:t>Hace las calles más agradables y los clientes se quedan más tiempo</a:t>
            </a:r>
          </a:p>
          <a:p>
            <a:pPr marL="0" indent="0">
              <a:buNone/>
            </a:pPr>
            <a:endParaRPr lang="es-CL" dirty="0">
              <a:latin typeface="+mn-lt"/>
            </a:endParaRPr>
          </a:p>
          <a:p>
            <a:pPr marL="0" indent="0">
              <a:buNone/>
            </a:pPr>
            <a:endParaRPr lang="es-CL" b="0" i="0" dirty="0">
              <a:effectLst/>
              <a:latin typeface="+mn-lt"/>
            </a:endParaRPr>
          </a:p>
          <a:p>
            <a:pPr marL="0" indent="0">
              <a:buNone/>
            </a:pPr>
            <a:endParaRPr lang="es-CL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5147D-74D7-4421-8459-E80D0FEEC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50B401-C4EB-41BC-B958-C16D8DFEA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766" y="1320756"/>
            <a:ext cx="6557505" cy="3857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4F91F9-315E-4B65-823D-99A9AC9D50B2}"/>
              </a:ext>
            </a:extLst>
          </p:cNvPr>
          <p:cNvSpPr txBox="1"/>
          <p:nvPr/>
        </p:nvSpPr>
        <p:spPr>
          <a:xfrm>
            <a:off x="7304540" y="5435722"/>
            <a:ext cx="43300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L" sz="1600" b="1" i="0" dirty="0">
                <a:effectLst/>
                <a:latin typeface="+mn-lt"/>
              </a:rPr>
              <a:t>Fuente</a:t>
            </a:r>
            <a:r>
              <a:rPr lang="es-CL" sz="1600" b="0" i="0" dirty="0">
                <a:effectLst/>
                <a:latin typeface="+mn-lt"/>
              </a:rPr>
              <a:t>: </a:t>
            </a:r>
            <a:r>
              <a:rPr lang="es-CL" sz="1600" dirty="0">
                <a:latin typeface="+mn-lt"/>
                <a:hlinkClick r:id="rId3"/>
              </a:rPr>
              <a:t>E</a:t>
            </a:r>
            <a:r>
              <a:rPr lang="es-CL" sz="1600" b="0" i="0" dirty="0">
                <a:effectLst/>
                <a:latin typeface="+mn-lt"/>
                <a:hlinkClick r:id="rId3"/>
              </a:rPr>
              <a:t>l País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176387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FF917-73AB-409B-8E6D-35BDC0F24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Economia </a:t>
            </a:r>
            <a:endParaRPr lang="es-CL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7C5F18B-2F8B-48FD-A7F4-F23B87E3D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4489" y="2040937"/>
            <a:ext cx="8947150" cy="41500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4D1B5-E2C3-464F-869E-EB6DC43F9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21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CCAD90-F4D2-4CBB-9269-8A06DE3DF072}"/>
              </a:ext>
            </a:extLst>
          </p:cNvPr>
          <p:cNvSpPr txBox="1"/>
          <p:nvPr/>
        </p:nvSpPr>
        <p:spPr>
          <a:xfrm>
            <a:off x="1103684" y="1333051"/>
            <a:ext cx="8947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000" b="0" i="0" dirty="0">
                <a:effectLst/>
              </a:rPr>
              <a:t>En Sídney, se considera reducir los límites de velocidad a 30 km/h para revitalizar las calles principales de los barios</a:t>
            </a:r>
            <a:endParaRPr lang="es-CL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194886-EC18-48FC-B90F-2FE6FAE2DEE5}"/>
              </a:ext>
            </a:extLst>
          </p:cNvPr>
          <p:cNvSpPr txBox="1"/>
          <p:nvPr/>
        </p:nvSpPr>
        <p:spPr>
          <a:xfrm>
            <a:off x="4211782" y="6236005"/>
            <a:ext cx="37684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L" sz="1600" b="1" i="0" dirty="0">
                <a:effectLst/>
                <a:latin typeface="+mn-lt"/>
              </a:rPr>
              <a:t>Fuente</a:t>
            </a:r>
            <a:r>
              <a:rPr lang="es-CL" sz="1600" b="0" i="0" dirty="0">
                <a:effectLst/>
                <a:latin typeface="+mn-lt"/>
              </a:rPr>
              <a:t>: </a:t>
            </a:r>
            <a:r>
              <a:rPr lang="es-CL" sz="1600" b="0" i="0" dirty="0" err="1">
                <a:effectLst/>
                <a:latin typeface="+mn-lt"/>
                <a:hlinkClick r:id="rId3"/>
              </a:rPr>
              <a:t>The</a:t>
            </a:r>
            <a:r>
              <a:rPr lang="es-CL" sz="1600" b="0" i="0" dirty="0">
                <a:effectLst/>
                <a:latin typeface="+mn-lt"/>
                <a:hlinkClick r:id="rId3"/>
              </a:rPr>
              <a:t> </a:t>
            </a:r>
            <a:r>
              <a:rPr lang="es-CL" sz="1600" b="0" i="0" dirty="0" err="1">
                <a:effectLst/>
                <a:latin typeface="+mn-lt"/>
                <a:hlinkClick r:id="rId3"/>
              </a:rPr>
              <a:t>Sydney</a:t>
            </a:r>
            <a:r>
              <a:rPr lang="es-CL" sz="1600" b="0" i="0" dirty="0">
                <a:effectLst/>
                <a:latin typeface="+mn-lt"/>
                <a:hlinkClick r:id="rId3"/>
              </a:rPr>
              <a:t> </a:t>
            </a:r>
            <a:r>
              <a:rPr lang="es-CL" sz="1600" b="0" i="0" dirty="0" err="1">
                <a:effectLst/>
                <a:latin typeface="+mn-lt"/>
                <a:hlinkClick r:id="rId3"/>
              </a:rPr>
              <a:t>Morning</a:t>
            </a:r>
            <a:r>
              <a:rPr lang="es-CL" sz="1600" b="0" i="0" dirty="0">
                <a:effectLst/>
                <a:latin typeface="+mn-lt"/>
                <a:hlinkClick r:id="rId3"/>
              </a:rPr>
              <a:t> Herald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28823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4B391-BBDB-4FE1-8787-6265B2362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Beneficios</a:t>
            </a:r>
            <a:r>
              <a:rPr lang="en-GB" dirty="0"/>
              <a:t>	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479AA-191F-4470-8DF7-D9F45102C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432870"/>
            <a:ext cx="8946541" cy="4441457"/>
          </a:xfrm>
        </p:spPr>
        <p:txBody>
          <a:bodyPr>
            <a:normAutofit/>
          </a:bodyPr>
          <a:lstStyle/>
          <a:p>
            <a:r>
              <a:rPr lang="es-CL" dirty="0"/>
              <a:t>Mejora la seguridad vial</a:t>
            </a:r>
          </a:p>
          <a:p>
            <a:r>
              <a:rPr lang="es-CL" dirty="0"/>
              <a:t>Fomenta modos más sostenibles y saludables</a:t>
            </a:r>
          </a:p>
          <a:p>
            <a:r>
              <a:rPr lang="es-CL" dirty="0"/>
              <a:t>Ayuda al medio Ambiente</a:t>
            </a:r>
          </a:p>
          <a:p>
            <a:r>
              <a:rPr lang="es-CL" dirty="0"/>
              <a:t>Mejora la convivencia vial</a:t>
            </a:r>
          </a:p>
          <a:p>
            <a:r>
              <a:rPr lang="es-CL" dirty="0"/>
              <a:t>Mejora la vida de Barrio</a:t>
            </a:r>
          </a:p>
          <a:p>
            <a:r>
              <a:rPr lang="es-CL" dirty="0"/>
              <a:t>Mejor seguridad ciudadana </a:t>
            </a:r>
          </a:p>
          <a:p>
            <a:r>
              <a:rPr lang="es-CL" dirty="0"/>
              <a:t>Estimula la económico local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DFD1F7-4A0A-441D-A15D-DB72D377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27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Zonas de Tránsito Calmado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200" dirty="0"/>
              <a:t>Definición</a:t>
            </a:r>
          </a:p>
          <a:p>
            <a:r>
              <a:rPr lang="es-CL" sz="2200" dirty="0"/>
              <a:t>Beneficios</a:t>
            </a:r>
          </a:p>
          <a:p>
            <a:r>
              <a:rPr lang="es-CL" sz="2200" b="1" dirty="0"/>
              <a:t>En el mundo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510E11-47F7-4214-9A72-C34048E2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0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C3667-76DD-466B-808E-C7F3004A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s-CL" dirty="0"/>
              <a:t>n el mundo</a:t>
            </a:r>
            <a:br>
              <a:rPr lang="es-CL" dirty="0"/>
            </a:br>
            <a:r>
              <a:rPr lang="es-CL" sz="2800" dirty="0"/>
              <a:t>Implementación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468F-86E3-4421-8923-9D927DAC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24</a:t>
            </a:fld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C8411FF-E0FC-4A06-9960-E1C38CEF0B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231" y="83386"/>
            <a:ext cx="6996565" cy="632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0F58FC-10F1-42F0-99E4-C5FDF66E551D}"/>
              </a:ext>
            </a:extLst>
          </p:cNvPr>
          <p:cNvSpPr txBox="1"/>
          <p:nvPr/>
        </p:nvSpPr>
        <p:spPr>
          <a:xfrm>
            <a:off x="5919085" y="637760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b="1" dirty="0"/>
              <a:t>Fuente</a:t>
            </a:r>
            <a:r>
              <a:rPr lang="es-CL" dirty="0"/>
              <a:t>: Ciudad de </a:t>
            </a:r>
            <a:r>
              <a:rPr lang="es-CL" dirty="0" err="1"/>
              <a:t>Grenoble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75509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1085-0C7D-4B16-943B-41097482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 el mundo</a:t>
            </a:r>
            <a:br>
              <a:rPr lang="es-CL" dirty="0"/>
            </a:br>
            <a:r>
              <a:rPr lang="es-CL" sz="2800" dirty="0"/>
              <a:t>Tiempo de Viaje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0854C-3B30-4A26-8FC3-F7F7DFA04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25</a:t>
            </a:fld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9DF1E59-E900-458E-9AE0-C867DFE9B8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475" y="1721558"/>
            <a:ext cx="5605013" cy="434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0E5FA63-E28D-436E-ADF1-20E05C9FC398}"/>
              </a:ext>
            </a:extLst>
          </p:cNvPr>
          <p:cNvSpPr txBox="1"/>
          <p:nvPr/>
        </p:nvSpPr>
        <p:spPr>
          <a:xfrm>
            <a:off x="7045831" y="1700747"/>
            <a:ext cx="481030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Tiempo de viajes teóricos a 50 y 30 km/h. </a:t>
            </a:r>
          </a:p>
          <a:p>
            <a:endParaRPr lang="es-CL" dirty="0"/>
          </a:p>
          <a:p>
            <a:r>
              <a:rPr lang="es-CL" dirty="0"/>
              <a:t>Tiempo de Viaje no cambia mucho en la ciudad por que la mayor parte del tiempo es por semáforo, congestión </a:t>
            </a:r>
            <a:r>
              <a:rPr lang="es-CL" dirty="0" err="1"/>
              <a:t>etc</a:t>
            </a:r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C78AE1-0A37-41D0-94C7-AD2FEB0A621E}"/>
              </a:ext>
            </a:extLst>
          </p:cNvPr>
          <p:cNvSpPr txBox="1"/>
          <p:nvPr/>
        </p:nvSpPr>
        <p:spPr>
          <a:xfrm>
            <a:off x="2780146" y="6140619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b="1" dirty="0"/>
              <a:t>Fuente</a:t>
            </a:r>
            <a:r>
              <a:rPr lang="es-CL" sz="1600" dirty="0"/>
              <a:t>: Ville30.org</a:t>
            </a:r>
          </a:p>
        </p:txBody>
      </p:sp>
    </p:spTree>
    <p:extLst>
      <p:ext uri="{BB962C8B-B14F-4D97-AF65-F5344CB8AC3E}">
        <p14:creationId xmlns:p14="http://schemas.microsoft.com/office/powerpoint/2010/main" val="1453070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DE24-6637-4B37-B179-402A3320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s-CL" dirty="0"/>
              <a:t>n el mundo</a:t>
            </a:r>
            <a:br>
              <a:rPr lang="es-CL" dirty="0"/>
            </a:br>
            <a:r>
              <a:rPr lang="es-CL" sz="2800" dirty="0"/>
              <a:t>Implementación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C59B8-25E9-4F7F-80F3-9E18DE3F5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26</a:t>
            </a:fld>
            <a:endParaRPr lang="en-US"/>
          </a:p>
        </p:txBody>
      </p:sp>
      <p:pic>
        <p:nvPicPr>
          <p:cNvPr id="3074" name="Picture 2" descr="Imagen">
            <a:extLst>
              <a:ext uri="{FF2B5EF4-FFF2-40B4-BE49-F238E27FC236}">
                <a16:creationId xmlns:a16="http://schemas.microsoft.com/office/drawing/2014/main" id="{091B339C-45AC-480D-AC10-188B0EF4A1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605" y="295729"/>
            <a:ext cx="5451249" cy="638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9BA52C-64B0-4D41-ADFD-068C747FB8FC}"/>
              </a:ext>
            </a:extLst>
          </p:cNvPr>
          <p:cNvSpPr txBox="1"/>
          <p:nvPr/>
        </p:nvSpPr>
        <p:spPr>
          <a:xfrm>
            <a:off x="646111" y="2265464"/>
            <a:ext cx="481030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Se implementa poco a poco más zonas 30 para crear ciudades saludables, ecológicas y adecuadas para convivir.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sz="1600" dirty="0"/>
          </a:p>
          <a:p>
            <a:r>
              <a:rPr lang="es-CL" sz="1600" b="1" dirty="0"/>
              <a:t>Fuente</a:t>
            </a:r>
            <a:r>
              <a:rPr lang="es-CL" sz="1600" dirty="0"/>
              <a:t>: </a:t>
            </a:r>
            <a:r>
              <a:rPr lang="es-CL" sz="1600" dirty="0">
                <a:hlinkClick r:id="rId3"/>
              </a:rPr>
              <a:t>Ciudad de Helsinki</a:t>
            </a:r>
            <a:r>
              <a:rPr lang="es-CL" sz="1600" dirty="0"/>
              <a:t>, 2019, no peatones fallecidos</a:t>
            </a:r>
          </a:p>
        </p:txBody>
      </p:sp>
    </p:spTree>
    <p:extLst>
      <p:ext uri="{BB962C8B-B14F-4D97-AF65-F5344CB8AC3E}">
        <p14:creationId xmlns:p14="http://schemas.microsoft.com/office/powerpoint/2010/main" val="4091445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CFBAE-2062-49E5-BCF0-AFEE4703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 el mundo </a:t>
            </a:r>
            <a:br>
              <a:rPr lang="es-CL" dirty="0"/>
            </a:br>
            <a:r>
              <a:rPr lang="es-CL" sz="2800" dirty="0"/>
              <a:t>Reacciones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1D45D-ED3C-483A-AE2E-836666F5B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5DBD21CD-C120-4EAA-9A68-FBDD619599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2" y="1758026"/>
            <a:ext cx="6705261" cy="48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B53816-C484-4E9D-BC04-E50FE4DE0B89}"/>
              </a:ext>
            </a:extLst>
          </p:cNvPr>
          <p:cNvSpPr txBox="1"/>
          <p:nvPr/>
        </p:nvSpPr>
        <p:spPr>
          <a:xfrm>
            <a:off x="7816757" y="2382983"/>
            <a:ext cx="38395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Luego de la implementación, la gente son en gran mayoría a favor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r>
              <a:rPr lang="es-CL" sz="1600" dirty="0"/>
              <a:t>Fuente: </a:t>
            </a:r>
            <a:r>
              <a:rPr lang="es-CL" sz="1600" dirty="0" err="1"/>
              <a:t>Traffic</a:t>
            </a:r>
            <a:r>
              <a:rPr lang="es-CL" sz="1600" dirty="0"/>
              <a:t> </a:t>
            </a:r>
            <a:r>
              <a:rPr lang="es-CL" sz="1600" dirty="0" err="1"/>
              <a:t>Orders</a:t>
            </a:r>
            <a:r>
              <a:rPr lang="es-CL" sz="1600" dirty="0"/>
              <a:t> &amp; 20mph </a:t>
            </a:r>
            <a:r>
              <a:rPr lang="es-CL" sz="1600" dirty="0" err="1"/>
              <a:t>Public</a:t>
            </a:r>
            <a:r>
              <a:rPr lang="es-CL" sz="1600" dirty="0"/>
              <a:t> </a:t>
            </a:r>
            <a:r>
              <a:rPr lang="es-CL" sz="1600" dirty="0" err="1"/>
              <a:t>Attitudes</a:t>
            </a:r>
            <a:r>
              <a:rPr lang="es-CL" sz="1600" dirty="0"/>
              <a:t> </a:t>
            </a:r>
            <a:r>
              <a:rPr lang="es-CL" sz="1600" dirty="0" err="1"/>
              <a:t>Survey</a:t>
            </a:r>
            <a:r>
              <a:rPr lang="es-CL" sz="1600" dirty="0"/>
              <a:t>, </a:t>
            </a:r>
            <a:r>
              <a:rPr lang="es-CL" sz="1600" dirty="0" err="1"/>
              <a:t>Welsh</a:t>
            </a:r>
            <a:r>
              <a:rPr lang="es-CL" sz="1600" dirty="0"/>
              <a:t> </a:t>
            </a:r>
            <a:r>
              <a:rPr lang="es-CL" sz="1600" dirty="0" err="1"/>
              <a:t>Gouvernement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4007241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D23B-4E7A-444E-8D9F-A1078690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 el mundo </a:t>
            </a:r>
            <a:br>
              <a:rPr lang="es-CL" dirty="0"/>
            </a:br>
            <a:r>
              <a:rPr lang="es-CL" sz="2800" dirty="0"/>
              <a:t>Reacciones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94EF11-1AAA-4FB0-8B18-7E16C8683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575" y="1678128"/>
            <a:ext cx="9766908" cy="4195481"/>
          </a:xfrm>
        </p:spPr>
        <p:txBody>
          <a:bodyPr>
            <a:normAutofit/>
          </a:bodyPr>
          <a:lstStyle/>
          <a:p>
            <a:pPr algn="l"/>
            <a:r>
              <a:rPr lang="es-CL" b="0" i="0" dirty="0">
                <a:effectLst/>
                <a:latin typeface="+mn-lt"/>
              </a:rPr>
              <a:t>En Belfast y Edimburgo</a:t>
            </a:r>
            <a:r>
              <a:rPr lang="es-CL" dirty="0">
                <a:latin typeface="+mn-lt"/>
              </a:rPr>
              <a:t>, </a:t>
            </a:r>
            <a:r>
              <a:rPr lang="es-CL" b="0" i="0" dirty="0">
                <a:effectLst/>
                <a:latin typeface="+mn-lt"/>
              </a:rPr>
              <a:t>“La opinión pública hacia estas políticas fue positiva, por lo que los responsables políticos deberían estar menos preocupados por una posible reacción negativa del público, en cuanto a la ampliación las zonas con límites de velocidad de 20 mph (32 km/h)” </a:t>
            </a:r>
          </a:p>
          <a:p>
            <a:pPr marL="0" indent="0">
              <a:buNone/>
            </a:pPr>
            <a:endParaRPr lang="es-CL" dirty="0">
              <a:latin typeface="TwitterChirp"/>
            </a:endParaRPr>
          </a:p>
          <a:p>
            <a:pPr marL="0" indent="0">
              <a:buNone/>
            </a:pPr>
            <a:endParaRPr lang="es-CL" dirty="0">
              <a:latin typeface="TwitterChirp"/>
            </a:endParaRPr>
          </a:p>
          <a:p>
            <a:pPr marL="0" indent="0">
              <a:buNone/>
            </a:pPr>
            <a:endParaRPr lang="es-CL" dirty="0">
              <a:latin typeface="TwitterChirp"/>
            </a:endParaRPr>
          </a:p>
          <a:p>
            <a:pPr marL="0" indent="0">
              <a:buNone/>
            </a:pPr>
            <a:endParaRPr lang="es-CL" dirty="0">
              <a:latin typeface="TwitterChirp"/>
            </a:endParaRPr>
          </a:p>
          <a:p>
            <a:pPr marL="0" indent="0">
              <a:buNone/>
            </a:pPr>
            <a:endParaRPr lang="es-CL" dirty="0">
              <a:latin typeface="TwitterChirp"/>
            </a:endParaRPr>
          </a:p>
          <a:p>
            <a:pPr algn="l"/>
            <a:endParaRPr lang="es-CL" b="0" i="0" dirty="0">
              <a:effectLst/>
              <a:latin typeface="TwitterChirp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1F702-6023-488D-B50A-7249F0D7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28</a:t>
            </a:fld>
            <a:endParaRPr lang="en-US"/>
          </a:p>
        </p:txBody>
      </p:sp>
      <p:pic>
        <p:nvPicPr>
          <p:cNvPr id="2050" name="Picture 2" descr="Imagen">
            <a:extLst>
              <a:ext uri="{FF2B5EF4-FFF2-40B4-BE49-F238E27FC236}">
                <a16:creationId xmlns:a16="http://schemas.microsoft.com/office/drawing/2014/main" id="{1689B942-91B7-407A-83D4-47089C7F0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68" y="2991699"/>
            <a:ext cx="7872722" cy="319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D516C5-8B4A-4736-B0AD-CE377BC72A2B}"/>
              </a:ext>
            </a:extLst>
          </p:cNvPr>
          <p:cNvSpPr txBox="1"/>
          <p:nvPr/>
        </p:nvSpPr>
        <p:spPr>
          <a:xfrm>
            <a:off x="1926668" y="6187946"/>
            <a:ext cx="81241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CL" sz="1600" b="1" dirty="0"/>
              <a:t>Fuente</a:t>
            </a:r>
            <a:r>
              <a:rPr lang="es-CL" sz="1600" dirty="0"/>
              <a:t>: </a:t>
            </a:r>
            <a:r>
              <a:rPr lang="es-CL" sz="1600" dirty="0" err="1"/>
              <a:t>Semwal</a:t>
            </a:r>
            <a:r>
              <a:rPr lang="es-CL" sz="1600" dirty="0"/>
              <a:t> &amp; al ,2021, </a:t>
            </a:r>
            <a:r>
              <a:rPr lang="en-GB" sz="1600" dirty="0"/>
              <a:t>Tweeting about twenty: an analysis of interest, public sentiments and opinion about 20mph speed restrictions in two UK cities</a:t>
            </a:r>
          </a:p>
        </p:txBody>
      </p:sp>
    </p:spTree>
    <p:extLst>
      <p:ext uri="{BB962C8B-B14F-4D97-AF65-F5344CB8AC3E}">
        <p14:creationId xmlns:p14="http://schemas.microsoft.com/office/powerpoint/2010/main" val="8767143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509F-6382-47A5-8812-2283BF511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 el mundo </a:t>
            </a:r>
            <a:br>
              <a:rPr lang="es-CL" dirty="0"/>
            </a:br>
            <a:r>
              <a:rPr lang="es-CL" sz="2800" dirty="0"/>
              <a:t>Recomendación</a:t>
            </a:r>
            <a:r>
              <a:rPr lang="en-GB" sz="2800" dirty="0"/>
              <a:t> de la ONU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7CFE9-737F-410A-90A9-6004CFFAB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“</a:t>
            </a:r>
            <a:r>
              <a:rPr lang="es-CL" i="1" dirty="0"/>
              <a:t>En las zonas urbanas donde existe una mezcla típica predecible de usuarios de la carretera (automóviles, ciclistas, motociclistas y peatones) se debe establecer un límite de velocidad máximo de 30 km/h (20 mph), a menos que existan pruebas sólidas que respalden límites más altos. </a:t>
            </a:r>
            <a:r>
              <a:rPr lang="es-CL" dirty="0"/>
              <a:t>“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b="1" dirty="0"/>
              <a:t>Fuente</a:t>
            </a:r>
            <a:r>
              <a:rPr lang="es-CL" dirty="0"/>
              <a:t>: </a:t>
            </a:r>
            <a:r>
              <a:rPr lang="es-CL" dirty="0">
                <a:hlinkClick r:id="rId2"/>
              </a:rPr>
              <a:t>Plan Mundial – Decenio de acción para la seguridad vial 2021-2030, OMS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5F714-2029-4B3A-9079-B465B505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5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Zonas de Tránsito Calmado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200" b="1" dirty="0"/>
              <a:t>Definición</a:t>
            </a:r>
          </a:p>
          <a:p>
            <a:r>
              <a:rPr lang="es-CL" sz="2200" dirty="0"/>
              <a:t>Beneficios</a:t>
            </a:r>
          </a:p>
          <a:p>
            <a:r>
              <a:rPr lang="es-CL" sz="2200" dirty="0"/>
              <a:t>En el mundo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510E11-47F7-4214-9A72-C34048E2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63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2568F-24CD-485B-86F1-8CCFAFBE7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En el mundo </a:t>
            </a:r>
            <a:br>
              <a:rPr lang="es-CL" dirty="0"/>
            </a:br>
            <a:r>
              <a:rPr lang="es-CL" sz="2800" dirty="0"/>
              <a:t>Recomendación</a:t>
            </a:r>
            <a:r>
              <a:rPr lang="en-GB" sz="2800" dirty="0"/>
              <a:t> de la ONU</a:t>
            </a:r>
            <a:endParaRPr lang="es-CL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8A7D35-A2C1-45BC-A28B-A42792DE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839" y="1852030"/>
            <a:ext cx="9505555" cy="42498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699051-C87E-432B-8785-B0FCEA42E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30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C8244A-DABC-4662-9DAF-F7973148ECF5}"/>
              </a:ext>
            </a:extLst>
          </p:cNvPr>
          <p:cNvSpPr txBox="1"/>
          <p:nvPr/>
        </p:nvSpPr>
        <p:spPr>
          <a:xfrm>
            <a:off x="2817090" y="6100678"/>
            <a:ext cx="70750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b="1" dirty="0"/>
              <a:t>Fuente</a:t>
            </a:r>
            <a:r>
              <a:rPr lang="es-CL" sz="1600" dirty="0"/>
              <a:t>: </a:t>
            </a:r>
            <a:r>
              <a:rPr lang="es-CL" sz="1600" dirty="0">
                <a:hlinkClick r:id="rId3"/>
              </a:rPr>
              <a:t>Semana Mundial de las Naciones Unidas para la Seguridad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169491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contenido 10">
            <a:extLst>
              <a:ext uri="{FF2B5EF4-FFF2-40B4-BE49-F238E27FC236}">
                <a16:creationId xmlns:a16="http://schemas.microsoft.com/office/drawing/2014/main" id="{733B19CF-444A-4E85-9AB7-4E76F95A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583" y="1476143"/>
            <a:ext cx="11807687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6000" dirty="0"/>
              <a:t>Menos Velocidad </a:t>
            </a:r>
          </a:p>
          <a:p>
            <a:pPr marL="0" indent="0">
              <a:buNone/>
            </a:pPr>
            <a:r>
              <a:rPr lang="es-CL" sz="6000" dirty="0"/>
              <a:t>Más Vidas</a:t>
            </a:r>
          </a:p>
        </p:txBody>
      </p:sp>
      <p:sp>
        <p:nvSpPr>
          <p:cNvPr id="16" name="Marcador de número de diapositiva 15">
            <a:extLst>
              <a:ext uri="{FF2B5EF4-FFF2-40B4-BE49-F238E27FC236}">
                <a16:creationId xmlns:a16="http://schemas.microsoft.com/office/drawing/2014/main" id="{0497DF01-46DE-43CD-AC10-FD867063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31</a:t>
            </a:fld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DB824C8-41AA-40D1-8E0F-9ACAE2BD8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2043"/>
            <a:ext cx="12192000" cy="160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1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684FA-6870-43DA-98F2-4ED6F61E7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Zona de Tránsito Calmado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C3FB9-FCDA-4FFC-9096-657958B70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0" i="0" dirty="0">
                <a:effectLst/>
                <a:latin typeface="+mn-lt"/>
              </a:rPr>
              <a:t>Ley de tránsito de Chile, Artículo 2, numeral 54</a:t>
            </a:r>
          </a:p>
          <a:p>
            <a:pPr marL="0" indent="0">
              <a:buNone/>
            </a:pPr>
            <a:r>
              <a:rPr lang="es-CL" dirty="0">
                <a:latin typeface="+mn-lt"/>
              </a:rPr>
              <a:t>“</a:t>
            </a:r>
            <a:r>
              <a:rPr lang="es-CL" b="0" i="1" dirty="0">
                <a:effectLst/>
                <a:latin typeface="+mn-lt"/>
              </a:rPr>
              <a:t>Zona de </a:t>
            </a:r>
            <a:r>
              <a:rPr lang="es-CL" i="1" dirty="0">
                <a:latin typeface="+mn-lt"/>
              </a:rPr>
              <a:t>tránsito calmado</a:t>
            </a:r>
            <a:r>
              <a:rPr lang="es-CL" b="0" i="1" dirty="0">
                <a:effectLst/>
                <a:latin typeface="+mn-lt"/>
              </a:rPr>
              <a:t>: Vía o conjunto de vías emplazadas en zonas urbanas, definidas dentro de una determinada área geográfica, en las que a través de condiciones físicas u operacionales de las vías se establecen velocidades máximas de circulación inferiores a las establecidas en esta ley, pudiendo éstas ser de 40 kilómetros por hora, 30 kilómetros por hora o 20 kilómetros por hora;”</a:t>
            </a:r>
            <a:endParaRPr lang="es-CL" i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77A0C-5071-4132-A19D-B6642769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4D84-DD98-4EE5-9B10-2C311E5A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Zona de Tránsito Calmado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8071C7-2BD4-47C0-B838-BF14D243B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5</a:t>
            </a:fld>
            <a:endParaRPr lang="en-US"/>
          </a:p>
        </p:txBody>
      </p:sp>
      <p:pic>
        <p:nvPicPr>
          <p:cNvPr id="1026" name="Picture 2" descr="zona-30 y-fin-zona-30">
            <a:extLst>
              <a:ext uri="{FF2B5EF4-FFF2-40B4-BE49-F238E27FC236}">
                <a16:creationId xmlns:a16="http://schemas.microsoft.com/office/drawing/2014/main" id="{7B06813A-E166-413F-928C-5DD5748A22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146527"/>
            <a:ext cx="2712027" cy="273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ovidencia crea Zonas 30 para tener calles más seguras y complementar red  de ciclovías, Plataforma Urbana">
            <a:extLst>
              <a:ext uri="{FF2B5EF4-FFF2-40B4-BE49-F238E27FC236}">
                <a16:creationId xmlns:a16="http://schemas.microsoft.com/office/drawing/2014/main" id="{2BA6A344-96DF-492E-805A-0B88CD1E6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1488059"/>
            <a:ext cx="7899417" cy="444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85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84F82-A403-4DCF-B40C-2E905EEF4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Zona de Tránsito Calmado</a:t>
            </a:r>
            <a:endParaRPr lang="es-C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321AD-C6AA-4693-B8B3-35B03FC7F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1637" y="5919386"/>
            <a:ext cx="3967199" cy="5436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600" b="1" dirty="0">
                <a:effectLst/>
                <a:latin typeface="+mn-lt"/>
                <a:ea typeface="Times New Roman" panose="02020603050405020304" pitchFamily="18" charset="0"/>
              </a:rPr>
              <a:t>Lugar</a:t>
            </a:r>
            <a:r>
              <a:rPr lang="es-ES" sz="1600" dirty="0">
                <a:effectLst/>
                <a:latin typeface="+mn-lt"/>
                <a:ea typeface="Times New Roman" panose="02020603050405020304" pitchFamily="18" charset="0"/>
              </a:rPr>
              <a:t>: Estocolmo, </a:t>
            </a:r>
            <a:r>
              <a:rPr lang="es-ES" sz="1600" b="1" dirty="0">
                <a:effectLst/>
                <a:latin typeface="+mn-lt"/>
                <a:ea typeface="Times New Roman" panose="02020603050405020304" pitchFamily="18" charset="0"/>
              </a:rPr>
              <a:t>Fotos: </a:t>
            </a:r>
            <a:r>
              <a:rPr lang="es-ES" sz="1600" dirty="0">
                <a:effectLst/>
                <a:latin typeface="+mn-lt"/>
                <a:ea typeface="Times New Roman" panose="02020603050405020304" pitchFamily="18" charset="0"/>
              </a:rPr>
              <a:t>Axel Rimbaud</a:t>
            </a:r>
            <a:endParaRPr lang="es-CL" sz="18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618E3-1D72-4FA9-B608-86C47768B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 descr="Imagen">
            <a:extLst>
              <a:ext uri="{FF2B5EF4-FFF2-40B4-BE49-F238E27FC236}">
                <a16:creationId xmlns:a16="http://schemas.microsoft.com/office/drawing/2014/main" id="{E6660B1A-E917-43DB-A5C0-9CAA8D8B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3" y="1529975"/>
            <a:ext cx="5592917" cy="419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n">
            <a:extLst>
              <a:ext uri="{FF2B5EF4-FFF2-40B4-BE49-F238E27FC236}">
                <a16:creationId xmlns:a16="http://schemas.microsoft.com/office/drawing/2014/main" id="{742B0FB8-5E27-4121-9338-276328E59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810" y="1529974"/>
            <a:ext cx="5592917" cy="419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80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684FA-6870-43DA-98F2-4ED6F61E7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Zona de Tránsito Calmado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C3FB9-FCDA-4FFC-9096-657958B70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b="0" i="0" dirty="0">
                <a:effectLst/>
                <a:latin typeface="+mn-lt"/>
              </a:rPr>
              <a:t>Ley de tránsito </a:t>
            </a:r>
            <a:r>
              <a:rPr lang="es-CL" b="0" i="0">
                <a:effectLst/>
                <a:latin typeface="+mn-lt"/>
              </a:rPr>
              <a:t>de Chile, </a:t>
            </a:r>
            <a:r>
              <a:rPr lang="es-CL">
                <a:latin typeface="+mn-lt"/>
              </a:rPr>
              <a:t>Artículo </a:t>
            </a:r>
            <a:r>
              <a:rPr lang="es-CL" dirty="0">
                <a:latin typeface="+mn-lt"/>
              </a:rPr>
              <a:t>146, inciso segundo:</a:t>
            </a:r>
          </a:p>
          <a:p>
            <a:pPr marL="0" indent="0">
              <a:buNone/>
            </a:pPr>
            <a:r>
              <a:rPr lang="es-CL" i="1" dirty="0">
                <a:latin typeface="+mn-lt"/>
              </a:rPr>
              <a:t>“Asimismo, Municipalidades en las zonas urbanas, por razones fundadas, podrán establecer zonas de tránsito calmado en áreas residenciales o de alta concentración de comercio y servicios, entre otras.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C77A0C-5071-4132-A19D-B6642769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1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/>
              <a:t>Zonas de Tránsito Calmado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200" dirty="0"/>
              <a:t>Definición</a:t>
            </a:r>
          </a:p>
          <a:p>
            <a:r>
              <a:rPr lang="es-CL" sz="2200" b="1" dirty="0"/>
              <a:t>Beneficios</a:t>
            </a:r>
          </a:p>
          <a:p>
            <a:r>
              <a:rPr lang="es-CL" sz="2200" dirty="0"/>
              <a:t>En el mundo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E510E11-47F7-4214-9A72-C34048E2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69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03EE-A235-45B2-B033-9CDE9B928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Seguridad vial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B4574-9AEF-40A9-BC3B-C435839B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5519-DAE0-469C-A73F-2DE09E5695CC}" type="slidenum">
              <a:rPr lang="en-US" smtClean="0"/>
              <a:t>9</a:t>
            </a:fld>
            <a:endParaRPr lang="en-US"/>
          </a:p>
        </p:txBody>
      </p:sp>
      <p:pic>
        <p:nvPicPr>
          <p:cNvPr id="2050" name="Picture 2" descr="Imagen">
            <a:extLst>
              <a:ext uri="{FF2B5EF4-FFF2-40B4-BE49-F238E27FC236}">
                <a16:creationId xmlns:a16="http://schemas.microsoft.com/office/drawing/2014/main" id="{8DE88B80-4F2C-4BD0-B126-15D4149899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11" y="29983"/>
            <a:ext cx="6214561" cy="682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1396BE-2E8C-4328-ACBD-D90DD3831AD7}"/>
              </a:ext>
            </a:extLst>
          </p:cNvPr>
          <p:cNvSpPr txBox="1"/>
          <p:nvPr/>
        </p:nvSpPr>
        <p:spPr>
          <a:xfrm>
            <a:off x="1195572" y="5592696"/>
            <a:ext cx="4152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dirty="0"/>
              <a:t>Fuente</a:t>
            </a:r>
            <a:r>
              <a:rPr lang="es-CL" sz="1600" dirty="0"/>
              <a:t>: </a:t>
            </a:r>
            <a:r>
              <a:rPr lang="es-CL" sz="1600" dirty="0">
                <a:hlinkClick r:id="rId3"/>
              </a:rPr>
              <a:t>BRUSELAS SE CONVIERTE EN CIUDAD 30</a:t>
            </a:r>
            <a:endParaRPr lang="es-CL" sz="1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ACA6EB-17B1-46D5-A189-9E780242F233}"/>
              </a:ext>
            </a:extLst>
          </p:cNvPr>
          <p:cNvSpPr txBox="1">
            <a:spLocks/>
          </p:cNvSpPr>
          <p:nvPr/>
        </p:nvSpPr>
        <p:spPr>
          <a:xfrm>
            <a:off x="646111" y="2012801"/>
            <a:ext cx="4978834" cy="3420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s-CL" dirty="0">
                <a:latin typeface="+mn-lt"/>
              </a:rPr>
              <a:t>Reducción la distancia de reacción</a:t>
            </a:r>
          </a:p>
          <a:p>
            <a:r>
              <a:rPr lang="es-CL" dirty="0">
                <a:latin typeface="+mn-lt"/>
              </a:rPr>
              <a:t>Reducción la distancia de frenado</a:t>
            </a:r>
          </a:p>
          <a:p>
            <a:r>
              <a:rPr lang="es-CL" dirty="0">
                <a:latin typeface="+mn-lt"/>
              </a:rPr>
              <a:t>Mejor campo de visión</a:t>
            </a:r>
          </a:p>
          <a:p>
            <a:r>
              <a:rPr lang="es-CL" dirty="0">
                <a:latin typeface="+mn-lt"/>
              </a:rPr>
              <a:t>Menos siniestros de tránsito graves</a:t>
            </a:r>
          </a:p>
          <a:p>
            <a:endParaRPr lang="es-CL" dirty="0"/>
          </a:p>
          <a:p>
            <a:pPr marL="0" indent="0">
              <a:buFont typeface="Wingdings 3" charset="2"/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30448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20668</TotalTime>
  <Words>1083</Words>
  <Application>Microsoft Office PowerPoint</Application>
  <PresentationFormat>Widescreen</PresentationFormat>
  <Paragraphs>195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Century Gothic</vt:lpstr>
      <vt:lpstr>TwitterChirp</vt:lpstr>
      <vt:lpstr>Wingdings 3</vt:lpstr>
      <vt:lpstr>Ion</vt:lpstr>
      <vt:lpstr>Zonas de tránsito calmado</vt:lpstr>
      <vt:lpstr>Zonas de Tránsito Calmado</vt:lpstr>
      <vt:lpstr>Zonas de Tránsito Calmado</vt:lpstr>
      <vt:lpstr>Zona de Tránsito Calmado</vt:lpstr>
      <vt:lpstr>Zona de Tránsito Calmado</vt:lpstr>
      <vt:lpstr>Zona de Tránsito Calmado</vt:lpstr>
      <vt:lpstr>Zona de Tránsito Calmado</vt:lpstr>
      <vt:lpstr>Zonas de Tránsito Calmado</vt:lpstr>
      <vt:lpstr>Seguridad vial</vt:lpstr>
      <vt:lpstr>Seguridad Vial</vt:lpstr>
      <vt:lpstr>Seguridad Vial</vt:lpstr>
      <vt:lpstr>Seguridad Vial</vt:lpstr>
      <vt:lpstr>Modo de transportes más saludables Peatones</vt:lpstr>
      <vt:lpstr>Modo de transportes más saludables Ciclistas</vt:lpstr>
      <vt:lpstr>Modo de transportes más saludables Ciclistas</vt:lpstr>
      <vt:lpstr>Medio ambiente Contaminación atmosférica</vt:lpstr>
      <vt:lpstr>Medio ambiente Ruido</vt:lpstr>
      <vt:lpstr>Vida de Barrio </vt:lpstr>
      <vt:lpstr>Seguridad ciudadana </vt:lpstr>
      <vt:lpstr>Economia </vt:lpstr>
      <vt:lpstr>Economia </vt:lpstr>
      <vt:lpstr>Beneficios </vt:lpstr>
      <vt:lpstr>Zonas de Tránsito Calmado</vt:lpstr>
      <vt:lpstr>En el mundo Implementación</vt:lpstr>
      <vt:lpstr>En el mundo Tiempo de Viaje</vt:lpstr>
      <vt:lpstr>En el mundo Implementación</vt:lpstr>
      <vt:lpstr>En el mundo  Reacciones</vt:lpstr>
      <vt:lpstr>En el mundo  Reacciones</vt:lpstr>
      <vt:lpstr>En el mundo  Recomendación de la ONU</vt:lpstr>
      <vt:lpstr>En el mundo  Recomendación de la ONU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ley – Regulación del exceso de Velocidad y la conducción temeraria</dc:title>
  <dc:creator>Axel Rimbaud</dc:creator>
  <cp:lastModifiedBy>Axel Rimbaud</cp:lastModifiedBy>
  <cp:revision>351</cp:revision>
  <dcterms:created xsi:type="dcterms:W3CDTF">2018-10-12T16:05:15Z</dcterms:created>
  <dcterms:modified xsi:type="dcterms:W3CDTF">2021-12-08T12:57:13Z</dcterms:modified>
</cp:coreProperties>
</file>