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sldIdLst>
    <p:sldId id="256" r:id="rId2"/>
    <p:sldId id="638" r:id="rId3"/>
    <p:sldId id="609" r:id="rId4"/>
    <p:sldId id="579" r:id="rId5"/>
    <p:sldId id="580" r:id="rId6"/>
    <p:sldId id="640" r:id="rId7"/>
    <p:sldId id="585" r:id="rId8"/>
    <p:sldId id="639" r:id="rId9"/>
    <p:sldId id="592" r:id="rId10"/>
    <p:sldId id="644" r:id="rId11"/>
    <p:sldId id="624" r:id="rId12"/>
    <p:sldId id="595" r:id="rId13"/>
    <p:sldId id="596" r:id="rId14"/>
    <p:sldId id="591" r:id="rId15"/>
    <p:sldId id="597" r:id="rId16"/>
    <p:sldId id="636" r:id="rId17"/>
    <p:sldId id="599" r:id="rId18"/>
    <p:sldId id="600" r:id="rId19"/>
    <p:sldId id="590" r:id="rId20"/>
    <p:sldId id="587" r:id="rId21"/>
    <p:sldId id="641" r:id="rId22"/>
    <p:sldId id="657" r:id="rId23"/>
    <p:sldId id="586" r:id="rId24"/>
    <p:sldId id="642" r:id="rId25"/>
    <p:sldId id="645" r:id="rId26"/>
    <p:sldId id="647" r:id="rId27"/>
    <p:sldId id="588" r:id="rId28"/>
    <p:sldId id="603" r:id="rId29"/>
    <p:sldId id="649" r:id="rId30"/>
    <p:sldId id="648" r:id="rId31"/>
    <p:sldId id="652" r:id="rId32"/>
    <p:sldId id="653" r:id="rId33"/>
    <p:sldId id="593" r:id="rId34"/>
    <p:sldId id="633" r:id="rId35"/>
    <p:sldId id="643" r:id="rId36"/>
    <p:sldId id="632" r:id="rId37"/>
    <p:sldId id="622" r:id="rId38"/>
    <p:sldId id="582" r:id="rId39"/>
    <p:sldId id="626" r:id="rId40"/>
    <p:sldId id="629" r:id="rId41"/>
    <p:sldId id="654" r:id="rId42"/>
    <p:sldId id="655" r:id="rId43"/>
    <p:sldId id="656" r:id="rId44"/>
    <p:sldId id="650" r:id="rId45"/>
    <p:sldId id="602" r:id="rId46"/>
    <p:sldId id="616" r:id="rId47"/>
    <p:sldId id="631" r:id="rId48"/>
    <p:sldId id="619" r:id="rId49"/>
    <p:sldId id="620" r:id="rId50"/>
    <p:sldId id="62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6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F6E32-A7F9-4E25-85A6-3E8A9BB8CAA6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774C-E415-40C2-907E-D39467BE3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95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D6B88-808E-52B3-B3E6-9C30728A0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16152-66F7-26B4-9FFB-1AB5EACD2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7372B-6D0E-EDD9-72E7-AF43DE174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FE45-66BA-4EEC-AB66-768415BA3FA3}" type="datetime1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C1841-B92A-17E9-E08D-5E6E825F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ECA55-E770-FCF4-29FF-F3A2DD91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89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7E8D1-B300-B790-38CD-29063E534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94330-0B62-FD95-1908-C0EF515BB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DBA7A-52BD-2B28-49C4-DCB12F82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4B9B-C8DD-4CA9-BDA6-F57847A10B04}" type="datetime1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5B0DE-BE3D-8B9D-459A-E12D3682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F6053-AB8D-A602-8916-566C491A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7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9691C1-4486-46F6-976B-921629B49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C1F311-9EA3-1395-B308-B5BEFDE83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E34E4-C7BA-1750-C99A-85A91F75B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7226-E61F-44C3-BB91-1C7D8A1C4A00}" type="datetime1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49199-9D25-2DF3-8B6A-55A48DBFB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3695B-7C58-36F4-CE59-D7642868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03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A780-6FB3-2F26-C849-F354ADA8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B9314-EC5A-D01B-A5C0-98028677F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4120D-A2A4-580B-D651-14E211E4C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EA437-6D5C-40CB-AD0D-42A802281FC2}" type="datetime1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651C5-A504-8B38-15EB-35C370453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B1CD9-E64A-A2D9-519C-5754B320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99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C476-2BDE-FBF5-ADE4-AB2C1F89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63B06-7528-A106-6105-E0D67525A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ACE20-A644-1252-864E-6CE1CF66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40F0-8D58-4475-AD8D-6CFE3DE036FD}" type="datetime1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03D85-4C8D-D749-8310-51FC23B5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A31F2-4442-6C0F-EC9C-BEFD74502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60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6036E-588A-D140-1FDA-2069155E1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3937D-4964-9A3B-3178-101DFD1A7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83541-9FF1-70E3-4F08-CAE59AE9F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2BC24-483A-360D-B6A2-F86C1FAE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A50E-2AF1-4EF8-95BA-23C2BFF9EB15}" type="datetime1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73F21-2A7E-B1AB-16CD-EAF13DA2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10ABD-0E04-62F4-A158-7E8A4536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23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9624-E881-8AB4-3CB1-7990D11E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8BBC8-1B67-786F-CF43-296A4F3DD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9838B-2AE2-C04F-3AF8-A9294B741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82F57-9B40-670A-EFF7-BEB0A25C3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9B8E81-0661-85BB-996F-D8C5BF29C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83435-AA24-B73D-EB39-346D6CBF5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4A05-832D-434F-8A77-3B376F5AD76B}" type="datetime1">
              <a:rPr lang="en-GB" smtClean="0"/>
              <a:t>20/07/2023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E3A9CE-071B-0DB1-FE0D-1E725F7B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B1B9B-C24E-2883-EA5D-0E2150E0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30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EA40-6925-5D55-ABA1-690C429F6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4945C-C02C-E359-2FDA-AB5DCB95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7244-F3CF-4675-BFD2-785077B67B3A}" type="datetime1">
              <a:rPr lang="en-GB" smtClean="0"/>
              <a:t>20/07/2023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EC16D-FBD2-3813-5A28-D762DBE6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0FE6B-150E-3777-30EE-EF213517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00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61132-FB58-C322-1A8F-A0B1FA4F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6EC-FE37-4366-A1D7-5844D6CB9F4B}" type="datetime1">
              <a:rPr lang="en-GB" smtClean="0"/>
              <a:t>20/07/2023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47F6F-1A93-DDCE-E73B-552F72C0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9D4E3-1795-8351-7685-92B878E8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687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C280-A087-828E-D3CE-22B6D005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6F0C3-8AD6-0D86-97DE-92A900D15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0D91F-1C58-74B3-557B-1CA29AECA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26AD5-5AED-1A2C-1CB7-9EE8EECAF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EA72-09B4-4A63-A560-4D832F1D42A9}" type="datetime1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F0521-C4D8-8DAE-40B3-A443B7FAB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D29AA-07B3-CD90-67F4-3470AE42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8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B4F03-33A1-BFCB-611E-6B55C1B2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C31876-F98D-3502-1AAE-BB49ECC031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B7DAC-EBFE-E94E-A7DF-9651DCEE5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0C854-BD45-EB26-F4E3-34C705CB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268B-B475-4622-9518-BFC86C770A1F}" type="datetime1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511B5-0C02-951B-E5D1-FF6CA3B4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5660C-A466-B0EB-A4CD-68AD0157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85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5D0755-9D49-226B-E851-E25C752BE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11FE1-CE2C-3ABE-66F4-3DE5B530E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042EE-6FFB-DB96-9BE6-CFB48024C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F97A9-2093-48A2-A985-690F28860182}" type="datetime1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AAC06-F872-7634-B436-F3518643F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22DC1-772B-E7D7-9F1E-79EC26F33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02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crossing a street&#10;&#10;Description automatically generated">
            <a:extLst>
              <a:ext uri="{FF2B5EF4-FFF2-40B4-BE49-F238E27FC236}">
                <a16:creationId xmlns:a16="http://schemas.microsoft.com/office/drawing/2014/main" id="{0C32BDAE-564E-49F3-742E-171931F1E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13818" b="593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043CC-4F5C-6029-5B80-E534A59B7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2"/>
            <a:ext cx="4709839" cy="3424557"/>
          </a:xfrm>
        </p:spPr>
        <p:txBody>
          <a:bodyPr anchor="b">
            <a:normAutofit fontScale="90000"/>
          </a:bodyPr>
          <a:lstStyle/>
          <a:p>
            <a:pPr algn="l"/>
            <a:r>
              <a:rPr lang="es-CL" sz="4400" b="1" i="0" dirty="0">
                <a:solidFill>
                  <a:schemeClr val="bg1"/>
                </a:solidFill>
                <a:effectLst/>
              </a:rPr>
              <a:t>Master - Final Tesis</a:t>
            </a:r>
            <a:br>
              <a:rPr lang="es-CL" sz="3600" b="1" dirty="0">
                <a:solidFill>
                  <a:schemeClr val="bg1"/>
                </a:solidFill>
              </a:rPr>
            </a:br>
            <a:br>
              <a:rPr lang="es-CL" sz="3600" b="1" i="0" dirty="0">
                <a:solidFill>
                  <a:schemeClr val="bg1"/>
                </a:solidFill>
                <a:effectLst/>
              </a:rPr>
            </a:br>
            <a:r>
              <a:rPr lang="es-CL" sz="3600" b="1" i="0" dirty="0">
                <a:solidFill>
                  <a:schemeClr val="bg1"/>
                </a:solidFill>
                <a:effectLst/>
              </a:rPr>
              <a:t>Riesgo del t</a:t>
            </a:r>
            <a:r>
              <a:rPr lang="es-CL" sz="3600" b="1" dirty="0">
                <a:solidFill>
                  <a:schemeClr val="bg1"/>
                </a:solidFill>
              </a:rPr>
              <a:t>ransporte público para peatones y ciclistas</a:t>
            </a:r>
            <a:br>
              <a:rPr lang="es-CL" sz="4000" b="1" i="0" dirty="0">
                <a:solidFill>
                  <a:schemeClr val="bg1"/>
                </a:solidFill>
                <a:effectLst/>
              </a:rPr>
            </a:br>
            <a:br>
              <a:rPr lang="es-CL" sz="2800" b="1" dirty="0">
                <a:solidFill>
                  <a:schemeClr val="bg1"/>
                </a:solidFill>
                <a:effectLst/>
              </a:rPr>
            </a:br>
            <a:r>
              <a:rPr lang="es-CL" sz="2800" b="1" dirty="0">
                <a:solidFill>
                  <a:schemeClr val="bg1"/>
                </a:solidFill>
              </a:rPr>
              <a:t>Caso de estudio de Santiago de Chile</a:t>
            </a:r>
            <a:endParaRPr lang="es-CL" sz="2600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93CD5-C0F0-44E4-FE3F-A99A65E9B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CL" sz="1800" b="1" i="0" dirty="0">
                <a:solidFill>
                  <a:schemeClr val="bg1"/>
                </a:solidFill>
                <a:effectLst/>
                <a:latin typeface="+mj-lt"/>
              </a:rPr>
              <a:t>Final Tesis hecha por: </a:t>
            </a:r>
            <a:r>
              <a:rPr lang="es-CL" sz="1800" b="0" i="0" dirty="0">
                <a:solidFill>
                  <a:schemeClr val="bg1"/>
                </a:solidFill>
                <a:effectLst/>
                <a:latin typeface="+mj-lt"/>
              </a:rPr>
              <a:t>Rimbaud, Axel</a:t>
            </a:r>
            <a:endParaRPr lang="es-CL" sz="1800" dirty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r>
              <a:rPr lang="es-CL" sz="1800" b="0" i="0" dirty="0">
                <a:solidFill>
                  <a:schemeClr val="bg1"/>
                </a:solidFill>
                <a:effectLst/>
                <a:latin typeface="+mj-lt"/>
              </a:rPr>
              <a:t>Director: Estrada, Miquel</a:t>
            </a:r>
            <a:endParaRPr lang="es-CL" sz="1800" dirty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r>
              <a:rPr lang="es-CL" sz="1800" b="0" i="0" dirty="0">
                <a:solidFill>
                  <a:schemeClr val="bg1"/>
                </a:solidFill>
                <a:effectLst/>
                <a:latin typeface="+mj-lt"/>
              </a:rPr>
              <a:t>Master en: Movilidad Urbana</a:t>
            </a:r>
            <a:endParaRPr lang="es-CL" sz="1800" dirty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r>
              <a:rPr lang="es-CL" sz="1800" b="0" i="0" dirty="0">
                <a:solidFill>
                  <a:schemeClr val="bg1"/>
                </a:solidFill>
                <a:effectLst/>
                <a:latin typeface="+mj-lt"/>
              </a:rPr>
              <a:t>Barcelona, </a:t>
            </a:r>
            <a:r>
              <a:rPr lang="es-CL" sz="1800" dirty="0">
                <a:solidFill>
                  <a:schemeClr val="bg1"/>
                </a:solidFill>
                <a:latin typeface="+mj-lt"/>
              </a:rPr>
              <a:t>17</a:t>
            </a:r>
            <a:r>
              <a:rPr lang="es-CL" sz="1800" baseline="30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s-CL" sz="1800" b="0" i="0" dirty="0">
                <a:solidFill>
                  <a:schemeClr val="bg1"/>
                </a:solidFill>
                <a:effectLst/>
                <a:latin typeface="+mj-lt"/>
              </a:rPr>
              <a:t>de julio 2023</a:t>
            </a:r>
            <a:endParaRPr lang="es-CL" sz="1800" dirty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endParaRPr lang="en-GB" sz="13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1">
            <a:extLst>
              <a:ext uri="{FF2B5EF4-FFF2-40B4-BE49-F238E27FC236}">
                <a16:creationId xmlns:a16="http://schemas.microsoft.com/office/drawing/2014/main" id="{35B73651-1C58-9A82-4359-301D9D1C3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7166" cy="102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6"/>
    </mc:Choice>
    <mc:Fallback xmlns="">
      <p:transition spd="slow" advTm="1717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6364B-D2FF-5BB3-D1D6-2FF202A4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Literatura y déficit de investigación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B54BB0-9F6F-1D7E-D7AB-3112FFBDC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5" y="2185798"/>
            <a:ext cx="6813241" cy="3432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91DD4-8EF8-AB90-04CB-2FC45857C209}"/>
              </a:ext>
            </a:extLst>
          </p:cNvPr>
          <p:cNvSpPr txBox="1"/>
          <p:nvPr/>
        </p:nvSpPr>
        <p:spPr>
          <a:xfrm>
            <a:off x="1156851" y="5545591"/>
            <a:ext cx="5158180" cy="518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04088">
              <a:spcAft>
                <a:spcPts val="770"/>
              </a:spcAft>
            </a:pPr>
            <a:r>
              <a:rPr lang="es-CL" sz="1386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Numero de publicaciones científicas en </a:t>
            </a:r>
            <a:r>
              <a:rPr lang="es-CL" sz="1386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Scopus</a:t>
            </a:r>
            <a:r>
              <a:rPr lang="es-CL" sz="1386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sobre siniestros de tránsito  involucrando peatones, ciclistas y buses (</a:t>
            </a:r>
            <a:r>
              <a:rPr lang="es-CL" sz="1386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Scopus</a:t>
            </a:r>
            <a:r>
              <a:rPr lang="es-CL" sz="1386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, 2023).</a:t>
            </a:r>
            <a:endParaRPr lang="es-CL" sz="1800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74EFD-EAD2-F93F-8385-4005048B47B0}"/>
              </a:ext>
            </a:extLst>
          </p:cNvPr>
          <p:cNvSpPr txBox="1"/>
          <p:nvPr/>
        </p:nvSpPr>
        <p:spPr>
          <a:xfrm>
            <a:off x="7108710" y="1978332"/>
            <a:ext cx="4601703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028" indent="-220028" defTabSz="704088">
              <a:spcAft>
                <a:spcPts val="770"/>
              </a:spcAft>
              <a:buFont typeface="Arial" panose="020B0604020202020204" pitchFamily="34" charset="0"/>
              <a:buChar char="•"/>
            </a:pPr>
            <a:r>
              <a:rPr lang="es-CL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Interés creciendo sobre el tema</a:t>
            </a:r>
          </a:p>
          <a:p>
            <a:pPr defTabSz="704088">
              <a:spcAft>
                <a:spcPts val="770"/>
              </a:spcAft>
            </a:pPr>
            <a:endParaRPr lang="es-CL" sz="2400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220028" indent="-220028" defTabSz="704088">
              <a:spcAft>
                <a:spcPts val="770"/>
              </a:spcAft>
              <a:buFont typeface="Arial" panose="020B0604020202020204" pitchFamily="34" charset="0"/>
              <a:buChar char="•"/>
            </a:pPr>
            <a:r>
              <a:rPr lang="es-CL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Déficit de investigación sobre siniestros peatones/buses y siniestros ciclistas/buses en Santiago de Chile</a:t>
            </a:r>
          </a:p>
          <a:p>
            <a:pPr marL="220028" indent="-220028" defTabSz="704088">
              <a:spcAft>
                <a:spcPts val="770"/>
              </a:spcAft>
              <a:buFont typeface="Arial" panose="020B0604020202020204" pitchFamily="34" charset="0"/>
              <a:buChar char="•"/>
            </a:pPr>
            <a:endParaRPr lang="es-CL" sz="2400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220028" indent="-220028" defTabSz="704088">
              <a:spcAft>
                <a:spcPts val="770"/>
              </a:spcAft>
              <a:buFont typeface="Arial" panose="020B0604020202020204" pitchFamily="34" charset="0"/>
              <a:buChar char="•"/>
            </a:pPr>
            <a:r>
              <a:rPr lang="es-CL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Déficit de investigación sobre el impacto del transporte sobre la seguridad vial de Santiago</a:t>
            </a:r>
            <a:endParaRPr lang="es-CL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223A9C72-8DAC-B2EF-9120-D03570E7B89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10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0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85"/>
    </mc:Choice>
    <mc:Fallback xmlns="">
      <p:transition spd="slow" advTm="4738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6364B-D2FF-5BB3-D1D6-2FF202A4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Modelos de severidad – factores de riesgos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58208D-6FA6-0B66-2A99-4B93D465ACDF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Crash severity models - Risk factors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5EE3B-F6FD-3961-FE96-92441907DE77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Crash severity models - Risk factors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C5EFB8-7A39-F1AA-0B1A-88D0F5F7751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Crash severity models - Risk factors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8EB1AE-BFDD-BD02-354C-4A1A95FD6E95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Crash severity models - Risk factors</a:t>
            </a:r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D4DF466-5C80-626D-F51D-B275CED22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55" y="2032369"/>
            <a:ext cx="5180045" cy="4351338"/>
          </a:xfrm>
        </p:spPr>
        <p:txBody>
          <a:bodyPr>
            <a:normAutofit lnSpcReduction="10000"/>
          </a:bodyPr>
          <a:lstStyle/>
          <a:p>
            <a:r>
              <a:rPr lang="es-CL" sz="2400" dirty="0"/>
              <a:t>Velocidad</a:t>
            </a:r>
          </a:p>
          <a:p>
            <a:r>
              <a:rPr lang="es-CL" sz="2400" dirty="0"/>
              <a:t>Genero del usuario vial</a:t>
            </a:r>
          </a:p>
          <a:p>
            <a:r>
              <a:rPr lang="es-CL" sz="2400" dirty="0"/>
              <a:t>Genero del conductor de bus</a:t>
            </a:r>
          </a:p>
          <a:p>
            <a:r>
              <a:rPr lang="es-CL" sz="2400" dirty="0"/>
              <a:t>Edad</a:t>
            </a:r>
          </a:p>
          <a:p>
            <a:r>
              <a:rPr lang="es-CL" sz="2400" dirty="0"/>
              <a:t>Día de la semana, fin de semana</a:t>
            </a:r>
          </a:p>
          <a:p>
            <a:r>
              <a:rPr lang="es-CL" sz="2400" dirty="0"/>
              <a:t>Hora</a:t>
            </a:r>
          </a:p>
          <a:p>
            <a:r>
              <a:rPr lang="es-CL" sz="2400" dirty="0"/>
              <a:t>Noche</a:t>
            </a:r>
          </a:p>
          <a:p>
            <a:r>
              <a:rPr lang="es-CL" sz="2400" dirty="0"/>
              <a:t>Condiciones meteorológicas</a:t>
            </a:r>
          </a:p>
          <a:p>
            <a:r>
              <a:rPr lang="es-CL" sz="2400" dirty="0"/>
              <a:t>Infraestructura vial</a:t>
            </a:r>
          </a:p>
          <a:p>
            <a:r>
              <a:rPr lang="es-CL" sz="2400" dirty="0"/>
              <a:t>Maniobras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AA5F3D2-4058-BFAB-8819-F65473DD7372}"/>
              </a:ext>
            </a:extLst>
          </p:cNvPr>
          <p:cNvSpPr/>
          <p:nvPr/>
        </p:nvSpPr>
        <p:spPr>
          <a:xfrm>
            <a:off x="6286501" y="3613666"/>
            <a:ext cx="885825" cy="93345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E17F9A2-88A6-8419-6952-CB94C13C73FE}"/>
              </a:ext>
            </a:extLst>
          </p:cNvPr>
          <p:cNvSpPr txBox="1">
            <a:spLocks/>
          </p:cNvSpPr>
          <p:nvPr/>
        </p:nvSpPr>
        <p:spPr>
          <a:xfrm>
            <a:off x="7954874" y="3854317"/>
            <a:ext cx="3873960" cy="57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400" dirty="0"/>
              <a:t>Severidad del siniestro vial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D692DB87-9804-B064-240A-F3C7D946E0A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11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4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8"/>
    </mc:Choice>
    <mc:Fallback xmlns="">
      <p:transition spd="slow" advTm="27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2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042E9-4E5C-46E0-93B7-36465E99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Modelos de severidad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0E753-E5DE-96D2-8778-6E26A6AE1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550" y="1811824"/>
            <a:ext cx="6809704" cy="2178788"/>
          </a:xfrm>
        </p:spPr>
        <p:txBody>
          <a:bodyPr>
            <a:normAutofit/>
          </a:bodyPr>
          <a:lstStyle/>
          <a:p>
            <a:pPr marL="146304" indent="-146304" defTabSz="585216">
              <a:spcBef>
                <a:spcPts val="640"/>
              </a:spcBef>
            </a:pPr>
            <a:r>
              <a:rPr lang="es-CL" sz="2400" kern="0" dirty="0">
                <a:cs typeface="Times New Roman" panose="02020603050405020304" pitchFamily="18" charset="0"/>
              </a:rPr>
              <a:t>M</a:t>
            </a:r>
            <a:r>
              <a:rPr lang="es-CL" sz="24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odelos </a:t>
            </a:r>
            <a:r>
              <a:rPr lang="es-CL" sz="2400" kern="0" dirty="0" err="1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Logit</a:t>
            </a:r>
            <a:endParaRPr lang="es-CL" sz="2400" kern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146304" indent="-146304" defTabSz="585216">
              <a:spcBef>
                <a:spcPts val="640"/>
              </a:spcBef>
            </a:pPr>
            <a:r>
              <a:rPr lang="es-CL" sz="2400" kern="0" dirty="0">
                <a:cs typeface="Times New Roman" panose="02020603050405020304" pitchFamily="18" charset="0"/>
              </a:rPr>
              <a:t>M</a:t>
            </a:r>
            <a:r>
              <a:rPr lang="es-CL" sz="24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odelos </a:t>
            </a:r>
            <a:r>
              <a:rPr lang="es-CL" sz="2400" kern="0" dirty="0" err="1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Binary</a:t>
            </a:r>
            <a:r>
              <a:rPr lang="es-CL" sz="24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s-CL" sz="2400" kern="0" dirty="0" err="1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Probit</a:t>
            </a:r>
            <a:endParaRPr lang="es-CL" sz="2400" kern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146304" indent="-146304" defTabSz="585216">
              <a:spcBef>
                <a:spcPts val="640"/>
              </a:spcBef>
            </a:pPr>
            <a:r>
              <a:rPr lang="es-CL" sz="2400" kern="0" dirty="0">
                <a:cs typeface="Times New Roman" panose="02020603050405020304" pitchFamily="18" charset="0"/>
              </a:rPr>
              <a:t>M</a:t>
            </a:r>
            <a:r>
              <a:rPr lang="es-CL" sz="24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odelos </a:t>
            </a:r>
            <a:r>
              <a:rPr lang="es-CL" sz="2400" kern="0" dirty="0" err="1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Ordered</a:t>
            </a:r>
            <a:r>
              <a:rPr lang="es-CL" sz="24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s-CL" sz="2400" kern="0" dirty="0" err="1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Probit</a:t>
            </a:r>
            <a:endParaRPr lang="es-CL" sz="2400" kern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146304" indent="-146304" defTabSz="585216">
              <a:spcBef>
                <a:spcPts val="640"/>
              </a:spcBef>
            </a:pPr>
            <a:r>
              <a:rPr lang="es-CL" sz="2400" kern="0" dirty="0">
                <a:cs typeface="Times New Roman" panose="02020603050405020304" pitchFamily="18" charset="0"/>
              </a:rPr>
              <a:t>M</a:t>
            </a:r>
            <a:r>
              <a:rPr lang="es-CL" sz="24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odelos Multinomial </a:t>
            </a:r>
            <a:r>
              <a:rPr lang="es-CL" sz="2400" kern="0" dirty="0" err="1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Logit</a:t>
            </a:r>
            <a:r>
              <a:rPr lang="es-CL" sz="24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:</a:t>
            </a:r>
            <a:endParaRPr lang="es-CL" sz="24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4BA3B91-CD88-32D1-6F63-4BA73197C6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00603" y="3278478"/>
                <a:ext cx="7591542" cy="31638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46304" indent="-146304" defTabSz="585216">
                  <a:spcBef>
                    <a:spcPts val="640"/>
                  </a:spcBef>
                </a:pPr>
                <a:endParaRPr lang="en-GB" sz="2400" kern="0" dirty="0">
                  <a:solidFill>
                    <a:schemeClr val="tx1"/>
                  </a:solidFill>
                  <a:ea typeface="+mn-ea"/>
                  <a:cs typeface="Times New Roman" panose="02020603050405020304" pitchFamily="18" charset="0"/>
                </a:endParaRPr>
              </a:p>
              <a:p>
                <a:pPr marL="0" indent="0" defTabSz="585216">
                  <a:spcBef>
                    <a:spcPts val="64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GB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𝑃</m:t>
                          </m:r>
                        </m:e>
                        <m:sub>
                          <m:r>
                            <a:rPr lang="en-GB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GB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lang="en-GB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𝑖</m:t>
                          </m:r>
                        </m:e>
                      </m:d>
                      <m:r>
                        <a:rPr lang="en-GB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</a:rPr>
                        <m:t>= </m:t>
                      </m:r>
                      <m:f>
                        <m:fPr>
                          <m:ctrlPr>
                            <a:rPr lang="en-GB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lang="en-GB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GB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a:rPr lang="en-GB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GB" sz="24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GB" sz="24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GB" sz="24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GB" sz="24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GB" sz="2400" kern="1200" dirty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292608" lvl="1" indent="0" defTabSz="585216">
                  <a:spcBef>
                    <a:spcPts val="320"/>
                  </a:spcBef>
                  <a:buNone/>
                </a:pPr>
                <a:r>
                  <a:rPr lang="en-GB" sz="1800" kern="1200" dirty="0" err="1">
                    <a:solidFill>
                      <a:schemeClr val="tx1"/>
                    </a:solidFill>
                    <a:ea typeface="+mn-ea"/>
                  </a:rPr>
                  <a:t>Donde</a:t>
                </a:r>
                <a:r>
                  <a:rPr lang="en-GB" sz="1800" kern="1200" dirty="0">
                    <a:solidFill>
                      <a:schemeClr val="tx1"/>
                    </a:solidFill>
                    <a:ea typeface="+mn-ea"/>
                  </a:rPr>
                  <a:t>:</a:t>
                </a:r>
              </a:p>
              <a:p>
                <a:pPr marL="804672" lvl="2" indent="-219456" defTabSz="585216">
                  <a:spcBef>
                    <a:spcPts val="320"/>
                  </a:spcBef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𝑋</m:t>
                        </m:r>
                      </m:e>
                      <m:sub>
                        <m: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𝑖</m:t>
                        </m:r>
                      </m:sub>
                    </m:sSub>
                    <m:r>
                      <a:rPr lang="en-GB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es-ES" sz="1800" dirty="0">
                    <a:cs typeface="Calibri" panose="020F0502020204030204" pitchFamily="34" charset="0"/>
                  </a:rPr>
                  <a:t>un vector de variables explicativas que determinan la gravedad</a:t>
                </a:r>
                <a:endParaRPr lang="en-GB" sz="1800" i="1" kern="1200" dirty="0">
                  <a:solidFill>
                    <a:schemeClr val="tx1"/>
                  </a:solidFill>
                  <a:latin typeface="Cambria Math" panose="02040503050406030204" pitchFamily="18" charset="0"/>
                  <a:ea typeface="+mn-ea"/>
                </a:endParaRPr>
              </a:p>
              <a:p>
                <a:pPr marL="804672" lvl="2" indent="-219456" defTabSz="585216">
                  <a:spcBef>
                    <a:spcPts val="320"/>
                  </a:spcBef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𝛽</m:t>
                        </m:r>
                      </m:e>
                      <m:sub>
                        <m: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𝑖</m:t>
                        </m:r>
                      </m:sub>
                    </m:sSub>
                    <m:r>
                      <a:rPr lang="en-GB" sz="18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es-ES" sz="1800" dirty="0">
                    <a:cs typeface="Calibri" panose="020F0502020204030204" pitchFamily="34" charset="0"/>
                  </a:rPr>
                  <a:t>un vector de coeficientes estimables para el resultado de lesiones i</a:t>
                </a:r>
                <a:endParaRPr lang="en-GB" sz="1800" i="1" kern="1200" dirty="0">
                  <a:solidFill>
                    <a:schemeClr val="tx1"/>
                  </a:solidFill>
                  <a:latin typeface="Cambria Math" panose="02040503050406030204" pitchFamily="18" charset="0"/>
                  <a:ea typeface="+mn-ea"/>
                </a:endParaRPr>
              </a:p>
              <a:p>
                <a:pPr marL="804672" lvl="2" indent="-219456" defTabSz="585216">
                  <a:spcBef>
                    <a:spcPts val="320"/>
                  </a:spcBef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L" sz="180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es-CL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𝑃</m:t>
                        </m:r>
                      </m:e>
                      <m:sub>
                        <m:r>
                          <a:rPr lang="es-CL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s-CL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s-CL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𝑖</m:t>
                        </m:r>
                      </m:e>
                    </m:d>
                    <m:r>
                      <a:rPr lang="es-CL" sz="18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es-CL" sz="1800" kern="0" dirty="0">
                    <a:solidFill>
                      <a:schemeClr val="tx1"/>
                    </a:solidFill>
                    <a:ea typeface="+mn-ea"/>
                  </a:rPr>
                  <a:t>probabilidad que un siniestro n resulta en una severidad i</a:t>
                </a:r>
                <a:endParaRPr lang="es-CL" sz="1800" kern="1200" dirty="0">
                  <a:solidFill>
                    <a:schemeClr val="tx1"/>
                  </a:solidFill>
                  <a:ea typeface="+mn-ea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4BA3B91-CD88-32D1-6F63-4BA73197C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603" y="3278478"/>
                <a:ext cx="7591542" cy="3163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1300859-6675-7821-6364-B09D4E21326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12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77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01"/>
    </mc:Choice>
    <mc:Fallback xmlns="">
      <p:transition spd="slow" advTm="3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D4CE6D-EBF9-421E-6F4D-79267B34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Evaluación de políticas de seguridad vial</a:t>
            </a: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A8EA6-216B-F55F-9B5E-BE3C23AAA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454" y="1979218"/>
            <a:ext cx="9880893" cy="39596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L" sz="2600" dirty="0"/>
              <a:t>Estudios</a:t>
            </a:r>
            <a:r>
              <a:rPr lang="en-GB" sz="2600" dirty="0"/>
              <a:t> Pre/post</a:t>
            </a:r>
          </a:p>
          <a:p>
            <a:pPr marL="0" indent="0">
              <a:buNone/>
            </a:pPr>
            <a:r>
              <a:rPr lang="es-ES" sz="19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Como políticas de seguridad vial pueden aplicarse a todo un país o una ciudad, a veces no es posible tener un grupo de control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s-ES" sz="2400" dirty="0"/>
              <a:t>Entonces se debe controlar efectos como: </a:t>
            </a:r>
          </a:p>
          <a:p>
            <a:r>
              <a:rPr lang="es-ES" sz="2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Vehículo Kilómetros recorridos</a:t>
            </a:r>
          </a:p>
          <a:p>
            <a:pPr lvl="1"/>
            <a:r>
              <a:rPr lang="es-ES" sz="21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Mide la exposición</a:t>
            </a:r>
          </a:p>
          <a:p>
            <a:pPr lvl="1"/>
            <a:r>
              <a:rPr lang="es-ES" sz="21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Tradicionalmente se asume q</a:t>
            </a:r>
            <a:r>
              <a:rPr lang="es-ES" sz="21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ue existe una relación linar con el número de siniestros</a:t>
            </a:r>
            <a:endParaRPr lang="es-ES" sz="21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ES" sz="21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 siempre es el caso: es necesario verificar esto</a:t>
            </a:r>
            <a:endParaRPr lang="en-GB" sz="2100" dirty="0"/>
          </a:p>
          <a:p>
            <a:r>
              <a:rPr lang="es-ES" sz="26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Velocidad</a:t>
            </a:r>
          </a:p>
          <a:p>
            <a:pPr lvl="1"/>
            <a:r>
              <a:rPr lang="es-ES" sz="21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La relación entre velocidad y seguridad vial es la misma a nivel de conductor que a nivel agregado (velocidad media del tráfico)</a:t>
            </a:r>
          </a:p>
          <a:p>
            <a:pPr lvl="1"/>
            <a:r>
              <a:rPr lang="es-ES" sz="21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Modelo de potencia y modelo exponencial</a:t>
            </a:r>
            <a:endParaRPr lang="en-GB" sz="2100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DA5A9EE7-4184-8CBD-444B-A9C24CE4EFA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13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09"/>
    </mc:Choice>
    <mc:Fallback xmlns="">
      <p:transition spd="slow" advTm="7240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5" y="1354819"/>
            <a:ext cx="5240881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L" sz="6000" dirty="0">
                <a:solidFill>
                  <a:schemeClr val="bg1"/>
                </a:solidFill>
              </a:rPr>
              <a:t>Metodología</a:t>
            </a:r>
            <a:r>
              <a:rPr lang="en-US" sz="72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77F89-974D-7CCE-1909-055030285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14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"/>
    </mc:Choice>
    <mc:Fallback xmlns="">
      <p:transition spd="slow" advTm="158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F8A996-67B0-30FC-0BC2-BBAD2065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Datos</a:t>
            </a: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0EEE24D1-87C3-7FD5-6375-FB17009A3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42" y="1695491"/>
            <a:ext cx="4273606" cy="484342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BCFD5E-9B58-90A2-BB6C-8F40C53DACDC}"/>
              </a:ext>
            </a:extLst>
          </p:cNvPr>
          <p:cNvSpPr txBox="1">
            <a:spLocks/>
          </p:cNvSpPr>
          <p:nvPr/>
        </p:nvSpPr>
        <p:spPr>
          <a:xfrm>
            <a:off x="598535" y="1874652"/>
            <a:ext cx="3599392" cy="4664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9224">
              <a:spcBef>
                <a:spcPts val="710"/>
              </a:spcBef>
              <a:buNone/>
            </a:pPr>
            <a:r>
              <a:rPr lang="es-ES" sz="2400" dirty="0"/>
              <a:t>Área de estudio</a:t>
            </a:r>
          </a:p>
          <a:p>
            <a:pPr defTabSz="649224">
              <a:spcBef>
                <a:spcPts val="710"/>
              </a:spcBef>
            </a:pPr>
            <a:r>
              <a:rPr lang="es-ES" sz="1800" dirty="0"/>
              <a:t>Área de operación de la Autoridad de Transporte Público de Santiago de Chile (DTPM)</a:t>
            </a:r>
          </a:p>
          <a:p>
            <a:pPr lvl="1" defTabSz="649224">
              <a:spcBef>
                <a:spcPts val="710"/>
              </a:spcBef>
            </a:pPr>
            <a:r>
              <a:rPr lang="es-ES" sz="1800" dirty="0"/>
              <a:t>Provincia de Santiago de Chile (32 municipios) </a:t>
            </a:r>
          </a:p>
          <a:p>
            <a:pPr lvl="1" defTabSz="649224">
              <a:spcBef>
                <a:spcPts val="710"/>
              </a:spcBef>
            </a:pPr>
            <a:r>
              <a:rPr lang="es-ES" sz="1800" dirty="0"/>
              <a:t>Puente Alto </a:t>
            </a:r>
          </a:p>
          <a:p>
            <a:pPr lvl="1" defTabSz="649224">
              <a:spcBef>
                <a:spcPts val="710"/>
              </a:spcBef>
            </a:pPr>
            <a:r>
              <a:rPr lang="es-ES" sz="1800" dirty="0"/>
              <a:t>San Bernardo</a:t>
            </a:r>
          </a:p>
          <a:p>
            <a:pPr lvl="1" defTabSz="649224">
              <a:spcBef>
                <a:spcPts val="710"/>
              </a:spcBef>
            </a:pPr>
            <a:endParaRPr lang="es-ES" sz="2000" dirty="0"/>
          </a:p>
          <a:p>
            <a:pPr marL="0" indent="0" defTabSz="649224">
              <a:spcBef>
                <a:spcPts val="710"/>
              </a:spcBef>
              <a:buNone/>
            </a:pPr>
            <a:r>
              <a:rPr lang="es-ES" sz="2400" dirty="0"/>
              <a:t>Datos de siniestralidad</a:t>
            </a:r>
          </a:p>
          <a:p>
            <a:pPr defTabSz="649224">
              <a:spcBef>
                <a:spcPts val="710"/>
              </a:spcBef>
            </a:pPr>
            <a:r>
              <a:rPr lang="es-ES" sz="1800" dirty="0"/>
              <a:t>Grabado por la Policía de Chile</a:t>
            </a:r>
          </a:p>
          <a:p>
            <a:pPr defTabSz="649224">
              <a:spcBef>
                <a:spcPts val="710"/>
              </a:spcBef>
            </a:pPr>
            <a:r>
              <a:rPr lang="es-ES" sz="1800" dirty="0"/>
              <a:t>Reformateado por la Comisión Chilena de Seguridad Vial (CONASET) </a:t>
            </a:r>
            <a:endParaRPr lang="en-GB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86918" lvl="1" indent="-162306" defTabSz="649224">
              <a:spcBef>
                <a:spcPts val="355"/>
              </a:spcBef>
            </a:pPr>
            <a:endParaRPr lang="en-GB" sz="1800" dirty="0"/>
          </a:p>
          <a:p>
            <a:pPr marL="486918" lvl="1" indent="-162306" defTabSz="649224">
              <a:spcBef>
                <a:spcPts val="355"/>
              </a:spcBef>
            </a:pPr>
            <a:endParaRPr lang="en-GB" sz="1800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251E4C2B-2F36-302B-B9F5-6B321FFADA8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15</a:t>
            </a:fld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439E32-300A-1938-E455-96C497CEE755}"/>
              </a:ext>
            </a:extLst>
          </p:cNvPr>
          <p:cNvSpPr txBox="1">
            <a:spLocks/>
          </p:cNvSpPr>
          <p:nvPr/>
        </p:nvSpPr>
        <p:spPr>
          <a:xfrm>
            <a:off x="8610600" y="1874651"/>
            <a:ext cx="3337411" cy="44816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C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2017-2021</a:t>
            </a:r>
          </a:p>
          <a:p>
            <a:pPr marL="342900" lvl="0" indent="-342900" algn="just">
              <a:buFont typeface="Times New Roman" panose="02020603050405020304" pitchFamily="18" charset="0"/>
              <a:buChar char="•"/>
            </a:pPr>
            <a:r>
              <a:rPr lang="es-CL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usuario</a:t>
            </a:r>
          </a:p>
          <a:p>
            <a:pPr marL="342900" lvl="0" indent="-342900">
              <a:buFont typeface="Times New Roman" panose="02020603050405020304" pitchFamily="18" charset="0"/>
              <a:buChar char="•"/>
            </a:pPr>
            <a:r>
              <a:rPr lang="es-CL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 las condiciones del siniestro</a:t>
            </a: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•"/>
            </a:pPr>
            <a:r>
              <a:rPr lang="es-CL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sobre la ubicación del siniestro</a:t>
            </a:r>
          </a:p>
          <a:p>
            <a:pPr marL="342900" lvl="0" indent="-342900">
              <a:buFont typeface="Times New Roman" panose="02020603050405020304" pitchFamily="18" charset="0"/>
              <a:buChar char="•"/>
            </a:pPr>
            <a:r>
              <a:rPr lang="es-CL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sobre el conductor involucrado</a:t>
            </a:r>
          </a:p>
          <a:p>
            <a:pPr marL="342900" lvl="0" indent="-342900" algn="just">
              <a:buFont typeface="Times New Roman" panose="02020603050405020304" pitchFamily="18" charset="0"/>
              <a:buChar char="•"/>
            </a:pPr>
            <a:endParaRPr lang="es-CL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s-C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2002-2021</a:t>
            </a:r>
          </a:p>
          <a:p>
            <a:pPr algn="just"/>
            <a:r>
              <a:rPr lang="es-CL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Transporte publico involucrado</a:t>
            </a: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649224">
              <a:spcBef>
                <a:spcPts val="710"/>
              </a:spcBef>
              <a:buNone/>
            </a:pPr>
            <a:r>
              <a:rPr lang="es-CL" sz="2400" dirty="0"/>
              <a:t> </a:t>
            </a:r>
            <a:endParaRPr lang="es-CL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36"/>
    </mc:Choice>
    <mc:Fallback xmlns="">
      <p:transition spd="slow" advTm="5453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2CDC6-9110-0625-17B2-57A35597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Estadística descriptiva 
</a:t>
            </a: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A886-5298-F607-6C5D-6FE91CC1F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 lnSpcReduction="10000"/>
          </a:bodyPr>
          <a:lstStyle/>
          <a:p>
            <a:r>
              <a:rPr lang="es-CL" sz="2400" dirty="0"/>
              <a:t>Presentación de los datos de severidad de siniestros de tránsito: prueba de Chi-cuadrado para cada parámetro</a:t>
            </a:r>
          </a:p>
          <a:p>
            <a:pPr lvl="1"/>
            <a:r>
              <a:rPr lang="es-CL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Severidad de siniestros entre peatones y buses del transporte público
Severidad de siniestros  entre ciclistas y buses del transporte público</a:t>
            </a:r>
          </a:p>
          <a:p>
            <a:pPr lvl="1"/>
            <a:endParaRPr lang="es-CL" sz="18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CL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Siniestros fatales de peatones con o sin buses del transporte público involucrados
Siniestros fatales de ciclistas con o sin buses del transporte público involucrados 
Siniestros fatales de peatones o ciclistas con buses del transporte público</a:t>
            </a:r>
          </a:p>
          <a:p>
            <a:pPr lvl="1"/>
            <a:endParaRPr lang="es-CL" sz="1800" dirty="0"/>
          </a:p>
          <a:p>
            <a:r>
              <a:rPr lang="es-CL" sz="2400" dirty="0"/>
              <a:t>Tasa de siniestro de tránsito</a:t>
            </a:r>
          </a:p>
          <a:p>
            <a:pPr lvl="1"/>
            <a:r>
              <a:rPr lang="es-ES" sz="1800" kern="0" dirty="0">
                <a:ea typeface="Times New Roman" panose="02020603050405020304" pitchFamily="18" charset="0"/>
              </a:rPr>
              <a:t>Prueba de proporción para comparar las tasas </a:t>
            </a:r>
            <a:r>
              <a:rPr lang="es-CL" sz="1800" dirty="0"/>
              <a:t>siniestro de tránsito</a:t>
            </a:r>
            <a:r>
              <a:rPr lang="es-ES" sz="1800" kern="0" dirty="0">
                <a:ea typeface="Times New Roman" panose="02020603050405020304" pitchFamily="18" charset="0"/>
              </a:rPr>
              <a:t>
Utilizado para evaluar el efecto del género del conductor del </a:t>
            </a:r>
            <a:r>
              <a:rPr lang="es-ES" sz="1800" kern="0" dirty="0" err="1">
                <a:ea typeface="Times New Roman" panose="02020603050405020304" pitchFamily="18" charset="0"/>
              </a:rPr>
              <a:t>bús</a:t>
            </a:r>
            <a:endParaRPr lang="es-CL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7D3F7FC-5D0B-F873-DF47-FC9426FDC2E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16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70"/>
    </mc:Choice>
    <mc:Fallback xmlns="">
      <p:transition spd="slow" advTm="7217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864AD-FFAF-717D-318D-FD75578F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Modelos de severidad de siniestros de tránsito
</a:t>
            </a: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BA2DD3-20C1-8045-0117-F134E40C0C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0882" y="2217343"/>
                <a:ext cx="10952018" cy="3959619"/>
              </a:xfrm>
            </p:spPr>
            <p:txBody>
              <a:bodyPr>
                <a:normAutofit/>
              </a:bodyPr>
              <a:lstStyle/>
              <a:p>
                <a:r>
                  <a:rPr lang="es-CL" sz="2400" kern="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Para siniestros de peatones/buses y ciclistas/buses - 3 Modelos </a:t>
                </a:r>
                <a:r>
                  <a:rPr lang="es-CL" sz="24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Multinomial </a:t>
                </a:r>
                <a:r>
                  <a:rPr lang="es-CL" sz="2400" kern="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Logit</a:t>
                </a:r>
                <a:endParaRPr lang="es-CL" sz="2400" kern="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s-CL" sz="1800" kern="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Parámetros estadísticamente significativos al 10%
Parámetros estadísticamente significativos al 20%
Todos los parámetros</a:t>
                </a:r>
              </a:p>
              <a:p>
                <a:pPr lvl="1"/>
                <a:endParaRPr lang="es-CL" kern="0" dirty="0">
                  <a:cs typeface="Times New Roman" panose="02020603050405020304" pitchFamily="18" charset="0"/>
                </a:endParaRPr>
              </a:p>
              <a:p>
                <a:r>
                  <a:rPr lang="es-CL" sz="2400" kern="0" dirty="0">
                    <a:effectLst/>
                    <a:ea typeface="Times New Roman" panose="02020603050405020304" pitchFamily="18" charset="0"/>
                  </a:rPr>
                  <a:t>Akaike </a:t>
                </a:r>
                <a:r>
                  <a:rPr lang="es-CL" sz="2400" kern="0" dirty="0" err="1">
                    <a:effectLst/>
                    <a:ea typeface="Times New Roman" panose="02020603050405020304" pitchFamily="18" charset="0"/>
                  </a:rPr>
                  <a:t>Information</a:t>
                </a:r>
                <a:r>
                  <a:rPr lang="es-CL" sz="2400" kern="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s-CL" sz="2400" kern="0" dirty="0" err="1">
                    <a:effectLst/>
                    <a:ea typeface="Times New Roman" panose="02020603050405020304" pitchFamily="18" charset="0"/>
                  </a:rPr>
                  <a:t>Criterion</a:t>
                </a:r>
                <a:r>
                  <a:rPr lang="es-CL" sz="2400" kern="0" dirty="0">
                    <a:effectLst/>
                    <a:ea typeface="Times New Roman" panose="02020603050405020304" pitchFamily="18" charset="0"/>
                  </a:rPr>
                  <a:t> (</a:t>
                </a:r>
                <a:r>
                  <a:rPr lang="es-CL" sz="2400" kern="0" dirty="0">
                    <a:cs typeface="Times New Roman" panose="02020603050405020304" pitchFamily="18" charset="0"/>
                  </a:rPr>
                  <a:t>AIC) para comparar la bondad de ajuste:</a:t>
                </a:r>
              </a:p>
              <a:p>
                <a:endParaRPr lang="es-CL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𝐴𝐼𝐶</m:t>
                      </m:r>
                      <m:r>
                        <a:rPr lang="es-CL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=2</m:t>
                      </m:r>
                      <m:r>
                        <a:rPr lang="es-CL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𝐾</m:t>
                      </m:r>
                      <m:r>
                        <a:rPr lang="es-CL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−2</m:t>
                      </m:r>
                      <m:func>
                        <m:funcPr>
                          <m:ctrlPr>
                            <a:rPr lang="es-CL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CL" sz="18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ln</m:t>
                          </m:r>
                        </m:fName>
                        <m:e>
                          <m:r>
                            <a:rPr lang="es-CL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s-CL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𝐿𝐿</m:t>
                          </m:r>
                          <m:r>
                            <a:rPr lang="es-CL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s-CL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s-CL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Donde:</a:t>
                </a:r>
                <a:endParaRPr lang="es-CL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Symbol" panose="05050102010706020507" pitchFamily="18" charset="2"/>
                  <a:buChar char=""/>
                </a:pPr>
                <a:r>
                  <a:rPr lang="es-CL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 el número de variables independientes en el modelo </a:t>
                </a:r>
              </a:p>
              <a:p>
                <a:pPr marL="800100" lvl="1" indent="-342900">
                  <a:buFont typeface="Symbol" panose="05050102010706020507" pitchFamily="18" charset="2"/>
                  <a:buChar char=""/>
                </a:pPr>
                <a:r>
                  <a:rPr lang="es-CL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LL </a:t>
                </a:r>
                <a:r>
                  <a:rPr lang="es-CL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</a:t>
                </a:r>
                <a:r>
                  <a:rPr lang="es-CL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log-</a:t>
                </a:r>
                <a:r>
                  <a:rPr lang="es-CL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likelihood</a:t>
                </a:r>
                <a:r>
                  <a:rPr lang="es-CL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s-CL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estimate</a:t>
                </a:r>
                <a:endParaRPr lang="es-CL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BA2DD3-20C1-8045-0117-F134E40C0C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882" y="2217343"/>
                <a:ext cx="10952018" cy="3959619"/>
              </a:xfrm>
              <a:blipFill>
                <a:blip r:embed="rId2"/>
                <a:stretch>
                  <a:fillRect l="-780" t="-21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31F7DDD9-CE5C-0A3D-F999-86624F66DAB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17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88"/>
    </mc:Choice>
    <mc:Fallback xmlns="">
      <p:transition spd="slow" advTm="4488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1BCE8-3817-A5E8-A971-A8CC2936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 fontScale="90000"/>
          </a:bodyPr>
          <a:lstStyle/>
          <a:p>
            <a:r>
              <a:rPr lang="es-ES" dirty="0">
                <a:solidFill>
                  <a:schemeClr val="bg1"/>
                </a:solidFill>
              </a:rPr>
              <a:t>Evaluación de políticas de seguridad vial
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367443-61BB-8837-8804-479F8EB6ED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0943" y="1931879"/>
                <a:ext cx="11029383" cy="4789596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s-CL" sz="3100" dirty="0"/>
                  <a:t>Implementación del sistema Transantiago (2005 – 2007)</a:t>
                </a:r>
              </a:p>
              <a:p>
                <a:pPr lvl="1"/>
                <a:r>
                  <a:rPr lang="es-CL" sz="2300" dirty="0"/>
                  <a:t>Pre/post sobre el promedio de número de víctimas mortales (2002-2004 en comparación con 2008-2012)
Control: siniestros fatales que no involucran autobuses de transporte público como grupo de control</a:t>
                </a:r>
                <a:r>
                  <a:rPr lang="es-CL" dirty="0"/>
                  <a:t>
</a:t>
                </a:r>
                <a:endParaRPr lang="es-CL" sz="700" dirty="0"/>
              </a:p>
              <a:p>
                <a:r>
                  <a:rPr lang="es-CL" sz="3100" dirty="0"/>
                  <a:t>Despliegue del estándar “Red” (2017 – en curso)</a:t>
                </a:r>
              </a:p>
              <a:p>
                <a:pPr lvl="1"/>
                <a:r>
                  <a:rPr lang="es-ES" sz="2300" dirty="0"/>
                  <a:t>Relación entre la cuantidad de fallecidos en siniestros involucrando buses y la proporción de buses nuevos
</a:t>
                </a:r>
                <a:r>
                  <a:rPr lang="es-CL" sz="2300" dirty="0"/>
                  <a:t>Control: Velocidad media/kilómetros recorridos por buses del transporte público </a:t>
                </a:r>
              </a:p>
              <a:p>
                <a:pPr lvl="1"/>
                <a:r>
                  <a:rPr lang="es-ES" sz="2300" dirty="0"/>
                  <a:t>(Impacto del estadillo social y la pandemia de COVID 19</a:t>
                </a:r>
                <a:r>
                  <a:rPr lang="es-CL" sz="2300" dirty="0"/>
                  <a:t>)</a:t>
                </a:r>
              </a:p>
              <a:p>
                <a:pPr lvl="1"/>
                <a:endParaRPr lang="es-CL" sz="19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3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s-CL" sz="23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s-CL" sz="23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CL" sz="23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s-CL" sz="23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CL" sz="23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CL" sz="23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23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s-CL" sz="23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𝑁𝑒𝑤</m:t>
                                  </m:r>
                                  <m:r>
                                    <a:rPr lang="es-CL" sz="23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s-CL" sz="23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𝑏𝑢𝑠𝑒𝑠</m:t>
                                  </m:r>
                                  <m:r>
                                    <a:rPr lang="es-CL" sz="23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  <m:r>
                            <a:rPr lang="es-CL" sz="23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 </m:t>
                          </m:r>
                          <m:r>
                            <a:rPr lang="es-CL" sz="23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s-CL" sz="23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CL" sz="23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3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s-CL" sz="23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23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s-CL" sz="23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𝑁𝑒𝑤</m:t>
                                  </m:r>
                                  <m:r>
                                    <a:rPr lang="es-CL" sz="23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s-CL" sz="23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𝑏𝑢𝑠𝑒𝑠</m:t>
                                  </m:r>
                                  <m:r>
                                    <a:rPr lang="es-CL" sz="23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s-CL" sz="23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  </m:t>
                      </m:r>
                      <m:sSup>
                        <m:sSupPr>
                          <m:ctrlPr>
                            <a:rPr lang="es-CL" sz="23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CL" sz="23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CL" sz="23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CL" sz="23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lang="es-CL" sz="23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sup>
                      </m:sSup>
                    </m:oMath>
                  </m:oMathPara>
                </a14:m>
                <a:endParaRPr lang="es-CL" sz="23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s-CL" sz="17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r>
                  <a:rPr lang="es-CL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Dónde:</a:t>
                </a:r>
              </a:p>
              <a:p>
                <a:pPr lvl="2"/>
                <a:r>
                  <a:rPr lang="es-CL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es-E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Tasa de muertes en siniestros de tránsito que involucran a un bus del transporte público por kilómetros recorridos por buses del transporte público (en muertes por 1 millón de kilómetros recorridos)
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sz="18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CL" sz="18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s-CL" sz="18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𝑁𝑒𝑤</m:t>
                        </m:r>
                        <m:r>
                          <a:rPr lang="es-CL" sz="18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CL" sz="18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𝑏𝑢𝑠𝑒𝑠</m:t>
                        </m:r>
                      </m:sub>
                    </m:sSub>
                  </m:oMath>
                </a14:m>
                <a:r>
                  <a:rPr lang="es-CL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la proporción de buses públicos con el nuevo estándar (en %)</a:t>
                </a:r>
                <a:endParaRPr lang="es-CL" sz="18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s-CL" sz="1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s-CL" sz="1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s-E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Velocidad media anual durante los días laborables </a:t>
                </a:r>
                <a:r>
                  <a:rPr lang="es-CL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(in km/h)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s-CL" sz="1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s-CL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coeficiente para la velocidad a determinar por el modelo
</a:t>
                </a:r>
                <a:r>
                  <a:rPr lang="es-CL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y b </a:t>
                </a:r>
                <a:r>
                  <a:rPr lang="es-E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serán parámetros a determinar por el modelo. “b" representará el nivel de seguridad de la flota de buses antigua y “q3 la nueva flota de buses</a:t>
                </a:r>
                <a:endParaRPr lang="es-CL" sz="18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367443-61BB-8837-8804-479F8EB6ED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0943" y="1931879"/>
                <a:ext cx="11029383" cy="4789596"/>
              </a:xfrm>
              <a:blipFill>
                <a:blip r:embed="rId2"/>
                <a:stretch>
                  <a:fillRect l="-718" t="-29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44E81A8-1040-259B-304C-5F38A55FCF3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18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12"/>
    </mc:Choice>
    <mc:Fallback xmlns="">
      <p:transition spd="slow" advTm="7201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5" y="1354819"/>
            <a:ext cx="5240881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L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Resultados</a:t>
            </a:r>
            <a:r>
              <a:rPr lang="en-US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D0214-7BA3-F5EF-2E6A-F825AF92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19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"/>
    </mc:Choice>
    <mc:Fallback xmlns="">
      <p:transition spd="slow" advTm="8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2E6AA4D-EC17-45B5-B621-DF0FD91FD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4F9A62-2F65-7E59-CD85-5CA0CAF58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1641752"/>
            <a:ext cx="2655887" cy="4384188"/>
          </a:xfrm>
        </p:spPr>
        <p:txBody>
          <a:bodyPr anchor="t">
            <a:normAutofit/>
          </a:bodyPr>
          <a:lstStyle/>
          <a:p>
            <a:r>
              <a:rPr lang="es-CL" sz="6000" dirty="0">
                <a:solidFill>
                  <a:schemeClr val="bg1"/>
                </a:solidFill>
              </a:rPr>
              <a:t>Tesis</a:t>
            </a:r>
            <a:endParaRPr lang="es-CL" sz="4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8E56D-FB1F-CCE5-CDA6-5A826ADB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481" y="4658843"/>
            <a:ext cx="1556499" cy="207173"/>
          </a:xfrm>
        </p:spPr>
        <p:txBody>
          <a:bodyPr/>
          <a:lstStyle/>
          <a:p>
            <a:pPr defTabSz="512064">
              <a:spcAft>
                <a:spcPts val="600"/>
              </a:spcAft>
            </a:pPr>
            <a:fld id="{FEAFDE1C-EDFF-48A0-9F39-5F50C4A0D910}" type="slidenum">
              <a:rPr lang="en-GB" sz="67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512064">
                <a:spcAft>
                  <a:spcPts val="600"/>
                </a:spcAft>
              </a:pPr>
              <a:t>2</a:t>
            </a:fld>
            <a:endParaRPr lang="en-GB"/>
          </a:p>
        </p:txBody>
      </p:sp>
      <p:pic>
        <p:nvPicPr>
          <p:cNvPr id="9" name="Picture 2" descr="dtpm3">
            <a:extLst>
              <a:ext uri="{FF2B5EF4-FFF2-40B4-BE49-F238E27FC236}">
                <a16:creationId xmlns:a16="http://schemas.microsoft.com/office/drawing/2014/main" id="{1ED3A7DB-DE03-EAD7-C80F-DA3DC66C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6098" y="4038635"/>
            <a:ext cx="1344632" cy="19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urple sign with white text&#10;&#10;Description automatically generated">
            <a:extLst>
              <a:ext uri="{FF2B5EF4-FFF2-40B4-BE49-F238E27FC236}">
                <a16:creationId xmlns:a16="http://schemas.microsoft.com/office/drawing/2014/main" id="{2353EAD9-5E37-FC83-C1C9-5AAB7CCA1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104" y="4392953"/>
            <a:ext cx="2149200" cy="1278774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3DAE229-7992-8B7B-A94F-CFD0D1CF0A8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</a:t>
            </a:fld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8D8D0F-A3C7-DF1A-89E1-DFF72E249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484" y="132694"/>
            <a:ext cx="4824412" cy="1281297"/>
          </a:xfrm>
          <a:prstGeom prst="rect">
            <a:avLst/>
          </a:prstGeom>
        </p:spPr>
      </p:pic>
      <p:pic>
        <p:nvPicPr>
          <p:cNvPr id="8" name="Picture 7" descr="A blue square with white text and a crown&#10;&#10;Description automatically generated">
            <a:extLst>
              <a:ext uri="{FF2B5EF4-FFF2-40B4-BE49-F238E27FC236}">
                <a16:creationId xmlns:a16="http://schemas.microsoft.com/office/drawing/2014/main" id="{32F3688A-F560-312E-041D-97BC33189D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28" y="1573299"/>
            <a:ext cx="3928413" cy="2179551"/>
          </a:xfrm>
          <a:prstGeom prst="rect">
            <a:avLst/>
          </a:prstGeom>
        </p:spPr>
      </p:pic>
      <p:pic>
        <p:nvPicPr>
          <p:cNvPr id="5" name="Content Placeholder 7" descr="A blue circle with black text and black letters&#10;&#10;Description automatically generated">
            <a:extLst>
              <a:ext uri="{FF2B5EF4-FFF2-40B4-BE49-F238E27FC236}">
                <a16:creationId xmlns:a16="http://schemas.microsoft.com/office/drawing/2014/main" id="{9C457ACC-B44F-C428-7913-65128E6C79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49" y="1641752"/>
            <a:ext cx="1987200" cy="19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4"/>
    </mc:Choice>
    <mc:Fallback xmlns="">
      <p:transition spd="slow" advTm="4984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6D66C0D4-616E-684A-58FF-0DDEDA40C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21" y="3068725"/>
            <a:ext cx="6440691" cy="35905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5C87B-4654-D829-0A57-D9AF5E02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25" y="659719"/>
            <a:ext cx="10730350" cy="900131"/>
          </a:xfrm>
        </p:spPr>
        <p:txBody>
          <a:bodyPr anchor="t">
            <a:normAutofit fontScale="90000"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Impacto de los buses del transporte público en Santiago</a:t>
            </a: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BEF27FB4-4E1D-8F05-BE54-B4D3A5B851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88134"/>
              </p:ext>
            </p:extLst>
          </p:nvPr>
        </p:nvGraphicFramePr>
        <p:xfrm>
          <a:off x="245369" y="1917781"/>
          <a:ext cx="5020082" cy="448931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352514">
                  <a:extLst>
                    <a:ext uri="{9D8B030D-6E8A-4147-A177-3AD203B41FA5}">
                      <a16:colId xmlns:a16="http://schemas.microsoft.com/office/drawing/2014/main" val="3396390835"/>
                    </a:ext>
                  </a:extLst>
                </a:gridCol>
                <a:gridCol w="957320">
                  <a:extLst>
                    <a:ext uri="{9D8B030D-6E8A-4147-A177-3AD203B41FA5}">
                      <a16:colId xmlns:a16="http://schemas.microsoft.com/office/drawing/2014/main" val="3488994074"/>
                    </a:ext>
                  </a:extLst>
                </a:gridCol>
                <a:gridCol w="1710248">
                  <a:extLst>
                    <a:ext uri="{9D8B030D-6E8A-4147-A177-3AD203B41FA5}">
                      <a16:colId xmlns:a16="http://schemas.microsoft.com/office/drawing/2014/main" val="3297877693"/>
                    </a:ext>
                  </a:extLst>
                </a:gridCol>
              </a:tblGrid>
              <a:tr h="5461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Usuarios viales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Total fallecidos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Fallecidos con transporte publico involucrado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6849604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Peatones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b="1" kern="100" noProof="0" dirty="0">
                          <a:effectLst/>
                        </a:rPr>
                        <a:t>515</a:t>
                      </a:r>
                      <a:endParaRPr lang="es-CL" sz="1600" b="1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b="1" kern="100" noProof="0" dirty="0">
                          <a:effectLst/>
                        </a:rPr>
                        <a:t>135 (26.2%)</a:t>
                      </a:r>
                      <a:endParaRPr lang="es-CL" sz="1600" b="1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5501281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Ciclistas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b="1" kern="100" noProof="0" dirty="0">
                          <a:effectLst/>
                        </a:rPr>
                        <a:t>104</a:t>
                      </a:r>
                      <a:endParaRPr lang="es-CL" sz="1600" b="1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b="1" kern="100" noProof="0" dirty="0">
                          <a:effectLst/>
                        </a:rPr>
                        <a:t>28 (26.9%)</a:t>
                      </a:r>
                      <a:endParaRPr lang="es-CL" sz="1600" b="1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546619"/>
                  </a:ext>
                </a:extLst>
              </a:tr>
              <a:tr h="3613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s-ES" sz="1400" kern="100" noProof="0" dirty="0">
                          <a:effectLst/>
                        </a:rPr>
                        <a:t>Usuarios de vehículos motorizados de 2 y 3 ruedas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309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29 (9.4%)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5229700"/>
                  </a:ext>
                </a:extLst>
              </a:tr>
              <a:tr h="5461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s-ES" sz="1400" kern="100" noProof="0" dirty="0">
                          <a:effectLst/>
                        </a:rPr>
                        <a:t>Conductores de vehículos de 4 ruedas y vehículos ligeros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161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23 (14.3%)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7460981"/>
                  </a:ext>
                </a:extLst>
              </a:tr>
              <a:tr h="5461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s-ES" sz="1400" kern="100" noProof="0" dirty="0">
                          <a:effectLst/>
                        </a:rPr>
                        <a:t>Pasajeros de vehículos de 4 ruedas y vehículos ligeros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109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13 (11.9%)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5998104"/>
                  </a:ext>
                </a:extLst>
              </a:tr>
              <a:tr h="188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Conductores de buses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7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3 (42.9%)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8819324"/>
                  </a:ext>
                </a:extLst>
              </a:tr>
              <a:tr h="321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Pasajeros de autobuses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11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9 (81.8%)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2741705"/>
                  </a:ext>
                </a:extLst>
              </a:tr>
              <a:tr h="546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ES" sz="1400" kern="100" noProof="0" dirty="0">
                          <a:effectLst/>
                        </a:rPr>
                        <a:t>Conductores y pasajeros de camiones pesados  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13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0 (0.0%)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6754264"/>
                  </a:ext>
                </a:extLst>
              </a:tr>
              <a:tr h="188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Otros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14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2 (14.3%)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7608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CL" sz="1400" kern="100" noProof="0" dirty="0">
                          <a:effectLst/>
                        </a:rPr>
                        <a:t>Total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b="1" kern="100" noProof="0" dirty="0">
                          <a:effectLst/>
                        </a:rPr>
                        <a:t>1243</a:t>
                      </a:r>
                      <a:endParaRPr lang="es-CL" sz="1600" b="1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400" b="1" kern="100" noProof="0" dirty="0">
                          <a:effectLst/>
                        </a:rPr>
                        <a:t>242 (19.5%)</a:t>
                      </a:r>
                      <a:endParaRPr lang="es-CL" sz="1600" b="1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28438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A068484-9BCB-A772-29FC-B3D44BD8E387}"/>
              </a:ext>
            </a:extLst>
          </p:cNvPr>
          <p:cNvSpPr txBox="1"/>
          <p:nvPr/>
        </p:nvSpPr>
        <p:spPr>
          <a:xfrm>
            <a:off x="5536164" y="1862858"/>
            <a:ext cx="61566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Importante impacto del transporte público en la seguridad de peatones y ciclistas 
(Responde al objetivo específico 1)
</a:t>
            </a:r>
            <a:endParaRPr lang="es-CL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1C5F0-5425-0B1B-EAFB-6B42AD08F7D7}"/>
              </a:ext>
            </a:extLst>
          </p:cNvPr>
          <p:cNvSpPr txBox="1"/>
          <p:nvPr/>
        </p:nvSpPr>
        <p:spPr>
          <a:xfrm>
            <a:off x="-1554" y="6417231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Santiago (2017-2021)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562A862B-C8CD-BE2B-DB54-EED1DCCD233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20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6"/>
    </mc:Choice>
    <mc:Fallback xmlns="">
      <p:transition spd="slow" advTm="2636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5C87B-4654-D829-0A57-D9AF5E02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Modelos de severidad -  resultados</a:t>
            </a:r>
            <a:r>
              <a:rPr lang="en-GB" sz="4000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AD19B-4D84-1C49-8052-F573813ED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42207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Siniestros peatones/buses (Responde al objetivo específico 2)</a:t>
            </a:r>
          </a:p>
          <a:p>
            <a:r>
              <a:rPr lang="es-E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más probable que un siniestro vial sea fatale cuando involucra: </a:t>
            </a:r>
          </a:p>
          <a:p>
            <a:pPr lvl="1"/>
            <a:r>
              <a:rPr lang="es-E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Peatones hombres </a:t>
            </a:r>
          </a:p>
          <a:p>
            <a:pPr lvl="1"/>
            <a:r>
              <a:rPr lang="es-E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Peatones mayores (65 años o más)</a:t>
            </a:r>
          </a:p>
          <a:p>
            <a:pPr lvl="1"/>
            <a:r>
              <a:rPr lang="es-E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Conductor de bus mayor (45 años o más)</a:t>
            </a:r>
          </a:p>
          <a:p>
            <a:pPr lvl="1"/>
            <a:r>
              <a:rPr lang="es-E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el bus está reiniciando su marcha </a:t>
            </a:r>
          </a:p>
          <a:p>
            <a:pPr lvl="1"/>
            <a:r>
              <a:rPr lang="es-E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ocurre de noche</a:t>
            </a:r>
          </a:p>
          <a:p>
            <a:pPr marL="0" indent="0">
              <a:buNone/>
            </a:pPr>
            <a:endParaRPr lang="es-E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Siniestros ciclistas/buses (Responde al objetivo específico 3)</a:t>
            </a:r>
          </a:p>
          <a:p>
            <a:r>
              <a:rPr lang="es-E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siniestros que involucran a un ciclista hombres tienen más probabilidades de ser graves</a:t>
            </a:r>
          </a:p>
          <a:p>
            <a:r>
              <a:rPr lang="es-E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siniestros que ocurren por la noche tienen más probabilidades de ser fatales </a:t>
            </a:r>
            <a:endParaRPr lang="en-GB" sz="1700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93C1EC5-2AF2-6AE5-C997-74279DA3F14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21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6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50"/>
    </mc:Choice>
    <mc:Fallback xmlns="">
      <p:transition spd="slow" advTm="4695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orful bars with text&#10;&#10;Description automatically generated">
            <a:extLst>
              <a:ext uri="{FF2B5EF4-FFF2-40B4-BE49-F238E27FC236}">
                <a16:creationId xmlns:a16="http://schemas.microsoft.com/office/drawing/2014/main" id="{FCCF7174-C65A-C9F8-ED9D-8E0DCACFA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58" y="1864212"/>
            <a:ext cx="7483488" cy="43666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CC3C8-D59F-3482-FF4B-B41096D9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25" y="641048"/>
            <a:ext cx="11187549" cy="900131"/>
          </a:xfrm>
        </p:spPr>
        <p:txBody>
          <a:bodyPr anchor="t">
            <a:no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Factores de riesgo – Maniobra del conductor de bus 
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33FBA-2BFD-F28C-3A0C-1FE51A53212D}"/>
              </a:ext>
            </a:extLst>
          </p:cNvPr>
          <p:cNvSpPr txBox="1"/>
          <p:nvPr/>
        </p:nvSpPr>
        <p:spPr>
          <a:xfrm>
            <a:off x="494622" y="3008497"/>
            <a:ext cx="39228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s-ES" sz="24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Las muertes de peatones que involucran buses de transporte público tienen más probabilidades de ocurrir cuando el bus gira o reinicia su marcha</a:t>
            </a:r>
            <a:endParaRPr lang="en-GB" sz="24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B2F846CB-FD54-3659-5543-E9E602D1CEC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22</a:t>
            </a:fld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7F726-6EAF-A203-8438-5CEA20DF2E96}"/>
              </a:ext>
            </a:extLst>
          </p:cNvPr>
          <p:cNvSpPr txBox="1"/>
          <p:nvPr/>
        </p:nvSpPr>
        <p:spPr>
          <a:xfrm>
            <a:off x="4117043" y="6187073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Santiago (2017-2021)</a:t>
            </a:r>
          </a:p>
        </p:txBody>
      </p:sp>
    </p:spTree>
    <p:extLst>
      <p:ext uri="{BB962C8B-B14F-4D97-AF65-F5344CB8AC3E}">
        <p14:creationId xmlns:p14="http://schemas.microsoft.com/office/powerpoint/2010/main" val="124075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24"/>
    </mc:Choice>
    <mc:Fallback xmlns="">
      <p:transition spd="slow" advTm="6602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hart with different colored squares&#10;&#10;Description automatically generated">
            <a:extLst>
              <a:ext uri="{FF2B5EF4-FFF2-40B4-BE49-F238E27FC236}">
                <a16:creationId xmlns:a16="http://schemas.microsoft.com/office/drawing/2014/main" id="{BBF22BE9-627C-D86A-24B2-7C15396D8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044" y="2487505"/>
            <a:ext cx="7311772" cy="37132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0DA9A-E8A5-0176-8946-20E949E3FE2E}"/>
              </a:ext>
            </a:extLst>
          </p:cNvPr>
          <p:cNvSpPr txBox="1"/>
          <p:nvPr/>
        </p:nvSpPr>
        <p:spPr>
          <a:xfrm>
            <a:off x="398187" y="3189959"/>
            <a:ext cx="43428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s-ES" sz="24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Las muertes de ciclistas en lo cual un bus del transporte público es involucrado tienen más probabilidades de ocurrir cuando el conductor del bus viaja derecho</a:t>
            </a:r>
            <a:endParaRPr lang="en-GB" sz="24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B2F846CB-FD54-3659-5543-E9E602D1CEC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23</a:t>
            </a:fld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BCDCC-E102-42A1-D9BB-82CCAA45EE60}"/>
              </a:ext>
            </a:extLst>
          </p:cNvPr>
          <p:cNvSpPr txBox="1"/>
          <p:nvPr/>
        </p:nvSpPr>
        <p:spPr>
          <a:xfrm>
            <a:off x="4511898" y="6212670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Santiago (2017-2021)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6629A6-3891-151F-3378-3AF282A6F507}"/>
              </a:ext>
            </a:extLst>
          </p:cNvPr>
          <p:cNvSpPr txBox="1">
            <a:spLocks/>
          </p:cNvSpPr>
          <p:nvPr/>
        </p:nvSpPr>
        <p:spPr>
          <a:xfrm>
            <a:off x="502225" y="641048"/>
            <a:ext cx="11187549" cy="9001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>
                <a:solidFill>
                  <a:schemeClr val="bg1"/>
                </a:solidFill>
              </a:rPr>
              <a:t>Factores de riesgo – Maniobra del conductor de bus 
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9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24"/>
    </mc:Choice>
    <mc:Fallback xmlns="">
      <p:transition spd="slow" advTm="6602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CC3C8-D59F-3482-FF4B-B41096D9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Las conductoras de buses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33FBA-2BFD-F28C-3A0C-1FE51A53212D}"/>
              </a:ext>
            </a:extLst>
          </p:cNvPr>
          <p:cNvSpPr txBox="1"/>
          <p:nvPr/>
        </p:nvSpPr>
        <p:spPr>
          <a:xfrm>
            <a:off x="587826" y="2016700"/>
            <a:ext cx="406814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Las mujeres representan: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3,90% de los conductores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Son i</a:t>
            </a:r>
            <a:r>
              <a:rPr lang="es-ES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mplicadas en el 1,49% de las muertes de peatones</a:t>
            </a:r>
          </a:p>
          <a:p>
            <a:endParaRPr lang="es-ES" sz="24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Las conductoras de buses tienen un 62,8 % menos de probabilidades de verse involucradas en una muerte de peatones que los conductores hombres (valor p = 0,05873)</a:t>
            </a:r>
            <a:endParaRPr lang="en-GB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83635C13-CA12-4D8F-4E74-A86C9022E6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272126"/>
              </p:ext>
            </p:extLst>
          </p:nvPr>
        </p:nvGraphicFramePr>
        <p:xfrm>
          <a:off x="4917232" y="2013853"/>
          <a:ext cx="7011532" cy="4146388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953632">
                  <a:extLst>
                    <a:ext uri="{9D8B030D-6E8A-4147-A177-3AD203B41FA5}">
                      <a16:colId xmlns:a16="http://schemas.microsoft.com/office/drawing/2014/main" val="1784177539"/>
                    </a:ext>
                  </a:extLst>
                </a:gridCol>
                <a:gridCol w="644236">
                  <a:extLst>
                    <a:ext uri="{9D8B030D-6E8A-4147-A177-3AD203B41FA5}">
                      <a16:colId xmlns:a16="http://schemas.microsoft.com/office/drawing/2014/main" val="35471591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431024543"/>
                    </a:ext>
                  </a:extLst>
                </a:gridCol>
                <a:gridCol w="561109">
                  <a:extLst>
                    <a:ext uri="{9D8B030D-6E8A-4147-A177-3AD203B41FA5}">
                      <a16:colId xmlns:a16="http://schemas.microsoft.com/office/drawing/2014/main" val="2586330285"/>
                    </a:ext>
                  </a:extLst>
                </a:gridCol>
                <a:gridCol w="561109">
                  <a:extLst>
                    <a:ext uri="{9D8B030D-6E8A-4147-A177-3AD203B41FA5}">
                      <a16:colId xmlns:a16="http://schemas.microsoft.com/office/drawing/2014/main" val="6086784"/>
                    </a:ext>
                  </a:extLst>
                </a:gridCol>
                <a:gridCol w="561109">
                  <a:extLst>
                    <a:ext uri="{9D8B030D-6E8A-4147-A177-3AD203B41FA5}">
                      <a16:colId xmlns:a16="http://schemas.microsoft.com/office/drawing/2014/main" val="380440864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76817001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872629371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102062668"/>
                    </a:ext>
                  </a:extLst>
                </a:gridCol>
                <a:gridCol w="665018">
                  <a:extLst>
                    <a:ext uri="{9D8B030D-6E8A-4147-A177-3AD203B41FA5}">
                      <a16:colId xmlns:a16="http://schemas.microsoft.com/office/drawing/2014/main" val="2072489896"/>
                    </a:ext>
                  </a:extLst>
                </a:gridCol>
                <a:gridCol w="748146">
                  <a:extLst>
                    <a:ext uri="{9D8B030D-6E8A-4147-A177-3AD203B41FA5}">
                      <a16:colId xmlns:a16="http://schemas.microsoft.com/office/drawing/2014/main" val="891322005"/>
                    </a:ext>
                  </a:extLst>
                </a:gridCol>
              </a:tblGrid>
              <a:tr h="583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 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Genero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2014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2015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2016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2017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2018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2019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2020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2021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2014-2021 Conductor Año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/>
                </a:tc>
                <a:extLst>
                  <a:ext uri="{0D108BD9-81ED-4DB2-BD59-A6C34878D82A}">
                    <a16:rowId xmlns:a16="http://schemas.microsoft.com/office/drawing/2014/main" val="3534615015"/>
                  </a:ext>
                </a:extLst>
              </a:tr>
              <a:tr h="45541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Número de conductor de bus
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56" marR="90756" marT="45378" marB="453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Hombres</a:t>
                      </a:r>
                      <a:endParaRPr lang="es-CL" sz="1500" kern="10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17029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17868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18466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17535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17425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19192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15620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14781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137916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extLst>
                  <a:ext uri="{0D108BD9-81ED-4DB2-BD59-A6C34878D82A}">
                    <a16:rowId xmlns:a16="http://schemas.microsoft.com/office/drawing/2014/main" val="316551120"/>
                  </a:ext>
                </a:extLst>
              </a:tr>
              <a:tr h="494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Mujeres</a:t>
                      </a:r>
                      <a:endParaRPr lang="es-CL" sz="1500" kern="10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264 (1.53%)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325 (1.79%)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485 (2.56%)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599 (3.30%)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965 (5.25%)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1271 (6.21%)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803 (4.89%)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889 (5.67%)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5601 (3.90%)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extLst>
                  <a:ext uri="{0D108BD9-81ED-4DB2-BD59-A6C34878D82A}">
                    <a16:rowId xmlns:a16="http://schemas.microsoft.com/office/drawing/2014/main" val="2148383358"/>
                  </a:ext>
                </a:extLst>
              </a:tr>
              <a:tr h="43168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S" sz="1000" kern="100" noProof="0" dirty="0">
                          <a:effectLst/>
                        </a:rPr>
                        <a:t>Número de conductores de bus involucrados en la muerte de un peatón
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56" marR="90756" marT="45378" marB="453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Hombres</a:t>
                      </a:r>
                      <a:endParaRPr lang="es-CL" sz="1500" kern="10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45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41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48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35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30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23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25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18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265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extLst>
                  <a:ext uri="{0D108BD9-81ED-4DB2-BD59-A6C34878D82A}">
                    <a16:rowId xmlns:a16="http://schemas.microsoft.com/office/drawing/2014/main" val="3494568800"/>
                  </a:ext>
                </a:extLst>
              </a:tr>
              <a:tr h="50432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Mujeres</a:t>
                      </a:r>
                      <a:endParaRPr lang="es-CL" sz="1500" kern="10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0 (0.00%)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 (2.38%)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0 (0.00%)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 (2.78%)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0 (0.00%)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 (4.17%)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 (3.85%)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0 (0.00%)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4 (1.49%)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extLst>
                  <a:ext uri="{0D108BD9-81ED-4DB2-BD59-A6C34878D82A}">
                    <a16:rowId xmlns:a16="http://schemas.microsoft.com/office/drawing/2014/main" val="487827585"/>
                  </a:ext>
                </a:extLst>
              </a:tr>
              <a:tr h="53447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S" sz="1000" kern="100" noProof="0" dirty="0">
                          <a:effectLst/>
                        </a:rPr>
                        <a:t>Tasa de conductores involucrados en la muerte de peatones para 10.000 conductores
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56" marR="90756" marT="45378" marB="453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Hombres</a:t>
                      </a:r>
                      <a:endParaRPr lang="es-CL" sz="1500" kern="10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26.4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22.9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26.0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20.0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17.2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12.0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16.0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12.2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19.2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201175"/>
                  </a:ext>
                </a:extLst>
              </a:tr>
              <a:tr h="7333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Mujeres</a:t>
                      </a:r>
                      <a:endParaRPr lang="es-CL" sz="1500" kern="10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0.0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30.8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0.0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16.7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0.0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7.9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12.5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0.0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00" kern="100" noProof="0" dirty="0">
                          <a:effectLst/>
                        </a:rPr>
                        <a:t>7.1</a:t>
                      </a:r>
                      <a:endParaRPr lang="es-CL" sz="15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79826"/>
                  </a:ext>
                </a:extLst>
              </a:tr>
            </a:tbl>
          </a:graphicData>
        </a:graphic>
      </p:graphicFrame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B13AAB7-FAFA-E898-8626-36637733B37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24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4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5"/>
    </mc:Choice>
    <mc:Fallback xmlns="">
      <p:transition spd="slow" advTm="2181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CC3C8-D59F-3482-FF4B-B41096D9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Ubicación siniestros fatales 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 with lights&#10;&#10;Description automatically generated">
            <a:extLst>
              <a:ext uri="{FF2B5EF4-FFF2-40B4-BE49-F238E27FC236}">
                <a16:creationId xmlns:a16="http://schemas.microsoft.com/office/drawing/2014/main" id="{CCE0B7E1-ED30-DAE9-06A1-B2CF621ED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4" y="1871662"/>
            <a:ext cx="5367048" cy="4667250"/>
          </a:xfrm>
          <a:prstGeom prst="rect">
            <a:avLst/>
          </a:prstGeom>
        </p:spPr>
      </p:pic>
      <p:pic>
        <p:nvPicPr>
          <p:cNvPr id="6" name="Content Placeholder 4" descr="A map with dots and circles&#10;&#10;Description automatically generated">
            <a:extLst>
              <a:ext uri="{FF2B5EF4-FFF2-40B4-BE49-F238E27FC236}">
                <a16:creationId xmlns:a16="http://schemas.microsoft.com/office/drawing/2014/main" id="{DD984B39-1F03-7D85-44CD-5E877603E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1" y="1871662"/>
            <a:ext cx="4667249" cy="4667249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4678D4F-4BF6-3A28-73C5-21A1F2BF2EC2}"/>
              </a:ext>
            </a:extLst>
          </p:cNvPr>
          <p:cNvSpPr txBox="1">
            <a:spLocks/>
          </p:cNvSpPr>
          <p:nvPr/>
        </p:nvSpPr>
        <p:spPr>
          <a:xfrm>
            <a:off x="9301065" y="63568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25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3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CC3C8-D59F-3482-FF4B-B41096D9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Ubicación siniestros fatales - Ejemplos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3FF80B4C-89B4-BE31-E064-25849C3A7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8" y="1894114"/>
            <a:ext cx="6505251" cy="4334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5F20A0-AE37-3607-46C5-48BC1C13F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272" y="2621418"/>
            <a:ext cx="4014528" cy="2534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CC4F23-A689-3616-F1E7-260F65722AF9}"/>
              </a:ext>
            </a:extLst>
          </p:cNvPr>
          <p:cNvSpPr txBox="1"/>
          <p:nvPr/>
        </p:nvSpPr>
        <p:spPr>
          <a:xfrm>
            <a:off x="7339272" y="1729283"/>
            <a:ext cx="37361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siniestros fatales entre peatones y ciclistas</a:t>
            </a:r>
            <a:endParaRPr lang="es-CL" sz="240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AEAC0521-AF38-C9E4-D832-2A6AB719878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26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E3F5A-FD62-44CE-6F17-EEEA6018BF80}"/>
              </a:ext>
            </a:extLst>
          </p:cNvPr>
          <p:cNvSpPr txBox="1"/>
          <p:nvPr/>
        </p:nvSpPr>
        <p:spPr>
          <a:xfrm>
            <a:off x="7339272" y="5156021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Intersección incompleta</a:t>
            </a:r>
          </a:p>
          <a:p>
            <a: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Espacio peatonal bajo</a:t>
            </a:r>
          </a:p>
          <a:p>
            <a: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Alta demanda de peatones</a:t>
            </a:r>
          </a:p>
          <a:p>
            <a: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Alto riesgo peatonal</a:t>
            </a:r>
            <a:endParaRPr lang="en-GB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6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3F01088C-7CB7-DE69-96BC-7995CBB6C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2" y="2113277"/>
            <a:ext cx="10666695" cy="46410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ECAE7-7243-90FE-3677-24AB981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Evaluación de las políticas publicas</a:t>
            </a: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43286C1-DB04-A657-7487-7D4AAE6D50EB}"/>
              </a:ext>
            </a:extLst>
          </p:cNvPr>
          <p:cNvSpPr/>
          <p:nvPr/>
        </p:nvSpPr>
        <p:spPr>
          <a:xfrm>
            <a:off x="2155371" y="2330653"/>
            <a:ext cx="840415" cy="359426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DA633-B25C-7924-BAF4-3C2EF50235BC}"/>
              </a:ext>
            </a:extLst>
          </p:cNvPr>
          <p:cNvSpPr txBox="1"/>
          <p:nvPr/>
        </p:nvSpPr>
        <p:spPr>
          <a:xfrm>
            <a:off x="5682465" y="5670814"/>
            <a:ext cx="219172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40080">
              <a:spcAft>
                <a:spcPts val="600"/>
              </a:spcAft>
            </a:pPr>
            <a:r>
              <a:rPr lang="es-CL" sz="2400" kern="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Red estándar </a:t>
            </a:r>
          </a:p>
          <a:p>
            <a:pPr algn="ctr" defTabSz="640080">
              <a:spcAft>
                <a:spcPts val="600"/>
              </a:spcAft>
            </a:pPr>
            <a:r>
              <a:rPr lang="es-E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despliegue</a:t>
            </a:r>
            <a:endParaRPr lang="es-CL" sz="36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3056CA-5E73-9B97-B87D-6FC6D0D9EB49}"/>
              </a:ext>
            </a:extLst>
          </p:cNvPr>
          <p:cNvSpPr/>
          <p:nvPr/>
        </p:nvSpPr>
        <p:spPr>
          <a:xfrm rot="19445472">
            <a:off x="4848226" y="3431976"/>
            <a:ext cx="734658" cy="223586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CC3D5-4DAA-3E30-A3E0-8B0B79AB9BFB}"/>
              </a:ext>
            </a:extLst>
          </p:cNvPr>
          <p:cNvSpPr txBox="1"/>
          <p:nvPr/>
        </p:nvSpPr>
        <p:spPr>
          <a:xfrm>
            <a:off x="1446100" y="1575754"/>
            <a:ext cx="2346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40080">
              <a:spcAft>
                <a:spcPts val="600"/>
              </a:spcAft>
            </a:pPr>
            <a:r>
              <a:rPr lang="es-CL" sz="2400" kern="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Implementación Transantiago</a:t>
            </a:r>
            <a:endParaRPr lang="es-CL" sz="36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1681608-D57F-BB2A-8FAB-C1C58CC6584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27</a:t>
            </a:fld>
            <a:endParaRPr lang="en-GB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82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7"/>
    </mc:Choice>
    <mc:Fallback xmlns="">
      <p:transition spd="slow" advTm="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3046A-A35E-23A8-6300-798E012F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Autofit/>
          </a:bodyPr>
          <a:lstStyle/>
          <a:p>
            <a:pPr defTabSz="640080">
              <a:spcAft>
                <a:spcPts val="600"/>
              </a:spcAft>
            </a:pPr>
            <a:r>
              <a:rPr lang="es-CL" sz="4000" dirty="0">
                <a:solidFill>
                  <a:schemeClr val="bg1"/>
                </a:solidFill>
              </a:rPr>
              <a:t>Evaluación </a:t>
            </a:r>
            <a:r>
              <a:rPr lang="en-GB" sz="4000" dirty="0">
                <a:solidFill>
                  <a:schemeClr val="bg1"/>
                </a:solidFill>
              </a:rPr>
              <a:t>- </a:t>
            </a:r>
            <a:r>
              <a:rPr lang="en-GB" sz="40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Transantiago</a:t>
            </a:r>
            <a:br>
              <a:rPr lang="es-CL" sz="4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760488-971A-F9FF-EF5F-B327A633DC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6670" y="2070207"/>
            <a:ext cx="2692352" cy="2291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749808">
              <a:spcBef>
                <a:spcPts val="820"/>
              </a:spcBef>
              <a:buNone/>
            </a:pPr>
            <a:r>
              <a:rPr lang="es-E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Siniestros de tránsito que involucran buses del transporte público:</a:t>
            </a:r>
          </a:p>
          <a:p>
            <a:pPr defTabSz="749808">
              <a:spcBef>
                <a:spcPts val="820"/>
              </a:spcBef>
            </a:pPr>
            <a:r>
              <a:rPr lang="es-E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35,5% de disminución de muertes</a:t>
            </a:r>
          </a:p>
          <a:p>
            <a:pPr defTabSz="749808">
              <a:spcBef>
                <a:spcPts val="820"/>
              </a:spcBef>
            </a:pPr>
            <a:r>
              <a:rPr lang="es-ES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77,8% de disminución de muertes de ocupantes de buses</a:t>
            </a:r>
            <a:endParaRPr lang="en-GB" sz="18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3BDA429-53FC-700A-CA08-656DDF132914}"/>
              </a:ext>
            </a:extLst>
          </p:cNvPr>
          <p:cNvSpPr txBox="1">
            <a:spLocks/>
          </p:cNvSpPr>
          <p:nvPr/>
        </p:nvSpPr>
        <p:spPr>
          <a:xfrm>
            <a:off x="9182977" y="2187100"/>
            <a:ext cx="2692353" cy="322549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49808">
              <a:spcBef>
                <a:spcPts val="820"/>
              </a:spcBef>
              <a:buNone/>
            </a:pPr>
            <a:r>
              <a:rPr lang="es-ES" sz="18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Usando el grupo de control, siniestros de tránsito que involucran buses del transporte público: </a:t>
            </a:r>
          </a:p>
          <a:p>
            <a:pPr defTabSz="749808">
              <a:spcBef>
                <a:spcPts val="820"/>
              </a:spcBef>
            </a:pPr>
            <a:r>
              <a:rPr lang="es-ES" sz="18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19,5% reducción de los fallecidos</a:t>
            </a:r>
          </a:p>
          <a:p>
            <a:pPr defTabSz="749808">
              <a:spcBef>
                <a:spcPts val="820"/>
              </a:spcBef>
            </a:pPr>
            <a:r>
              <a:rPr lang="es-ES" sz="18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72.3% reducción de los fallecidos ocupantes de buses </a:t>
            </a:r>
          </a:p>
          <a:p>
            <a:pPr marL="0" indent="0" defTabSz="749808">
              <a:spcBef>
                <a:spcPts val="820"/>
              </a:spcBef>
              <a:buNone/>
            </a:pP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0EC5864-C9D1-982A-0E80-11C4EBD9F100}"/>
              </a:ext>
            </a:extLst>
          </p:cNvPr>
          <p:cNvSpPr txBox="1">
            <a:spLocks/>
          </p:cNvSpPr>
          <p:nvPr/>
        </p:nvSpPr>
        <p:spPr>
          <a:xfrm>
            <a:off x="4144051" y="5800429"/>
            <a:ext cx="4646658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749808">
              <a:spcBef>
                <a:spcPts val="820"/>
              </a:spcBef>
              <a:buNone/>
            </a:pPr>
            <a:r>
              <a:rPr lang="es-C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Responde al objetivo específico 5</a:t>
            </a: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84AF339-5546-59AF-322F-8727C885BE0C}"/>
              </a:ext>
            </a:extLst>
          </p:cNvPr>
          <p:cNvSpPr txBox="1">
            <a:spLocks/>
          </p:cNvSpPr>
          <p:nvPr/>
        </p:nvSpPr>
        <p:spPr>
          <a:xfrm>
            <a:off x="316670" y="4512863"/>
            <a:ext cx="2383630" cy="194001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49808">
              <a:spcBef>
                <a:spcPts val="820"/>
              </a:spcBef>
              <a:buNone/>
            </a:pPr>
            <a:r>
              <a:rPr lang="es-ES" sz="18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Las muertes en siniestros de tránsito que no involucran buses del transporte público disminuyeron en un 19,8% 
</a:t>
            </a: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BF590792-DEF8-E65B-ACCB-B65BB3ECC7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28</a:t>
            </a:fld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9" name="Picture 18" descr="A graph showing the growth of a company&#10;&#10;Description automatically generated">
            <a:extLst>
              <a:ext uri="{FF2B5EF4-FFF2-40B4-BE49-F238E27FC236}">
                <a16:creationId xmlns:a16="http://schemas.microsoft.com/office/drawing/2014/main" id="{B74F3AD1-DFCB-51E7-D0AA-B0D364B52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22" y="2006196"/>
            <a:ext cx="5981002" cy="3476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0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88"/>
    </mc:Choice>
    <mc:Fallback xmlns="">
      <p:transition spd="slow" advTm="42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3046A-A35E-23A8-6300-798E012F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Evaluación </a:t>
            </a:r>
            <a:r>
              <a:rPr lang="en-GB" sz="4000" dirty="0">
                <a:solidFill>
                  <a:schemeClr val="bg1"/>
                </a:solidFill>
              </a:rPr>
              <a:t>- </a:t>
            </a:r>
            <a:r>
              <a:rPr lang="es-CL" sz="40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Red estándar </a:t>
            </a:r>
            <a:r>
              <a:rPr lang="es-ES" sz="4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despliegue</a:t>
            </a:r>
            <a:br>
              <a:rPr lang="es-CL" sz="4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3B2F92-55A2-17E5-14DA-A78474C9B5D8}"/>
              </a:ext>
            </a:extLst>
          </p:cNvPr>
          <p:cNvSpPr txBox="1"/>
          <p:nvPr/>
        </p:nvSpPr>
        <p:spPr>
          <a:xfrm>
            <a:off x="193995" y="2102635"/>
            <a:ext cx="577038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Período 2008-2016, relación lineal entre: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Muertes por siniestros de tránsito que involucran buses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Kilómetros recorridos por buses</a:t>
            </a:r>
          </a:p>
          <a:p>
            <a:r>
              <a:rPr lang="es-CL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(R-cuadrado ajustado = 0,9831) </a:t>
            </a:r>
            <a:r>
              <a:rPr lang="es-C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endParaRPr lang="es-CL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8291C-BE2C-FA3F-8695-1D062CB21954}"/>
              </a:ext>
            </a:extLst>
          </p:cNvPr>
          <p:cNvSpPr txBox="1"/>
          <p:nvPr/>
        </p:nvSpPr>
        <p:spPr>
          <a:xfrm>
            <a:off x="2899162" y="4462887"/>
            <a:ext cx="70830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 los períodos 2008-2016 y 2017-2021: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Disminución del 47,6% en el número promedio de muertes relacionadas con autobuses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Disminución del 26,4% en la tasa de muertes por autobús VKT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hay cambios significativos en las muertes en accidentes de tráfico que no involucran autobuses </a:t>
            </a:r>
            <a:endParaRPr lang="es-CL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1BF7EDA5-01E5-E462-34B0-8E185FAE0BA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29</a:t>
            </a:fld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 descr="A graph of a number of bars&#10;&#10;Description automatically generated">
            <a:extLst>
              <a:ext uri="{FF2B5EF4-FFF2-40B4-BE49-F238E27FC236}">
                <a16:creationId xmlns:a16="http://schemas.microsoft.com/office/drawing/2014/main" id="{C941557B-816E-E080-D138-086BD1EC0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1861"/>
            <a:ext cx="5488999" cy="2863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3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77"/>
    </mc:Choice>
    <mc:Fallback xmlns="">
      <p:transition spd="slow" advTm="5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5" y="1354819"/>
            <a:ext cx="5240881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L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Contexto </a:t>
            </a:r>
            <a:r>
              <a:rPr lang="es-CL" sz="72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es-CL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s-CL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8C16F-EA1F-CCF4-FA07-353A22F0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3</a:t>
            </a:fld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"/>
    </mc:Choice>
    <mc:Fallback xmlns="">
      <p:transition spd="slow" advTm="214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3046A-A35E-23A8-6300-798E012F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Evaluación </a:t>
            </a:r>
            <a:r>
              <a:rPr lang="en-GB" sz="4000" dirty="0">
                <a:solidFill>
                  <a:schemeClr val="bg1"/>
                </a:solidFill>
              </a:rPr>
              <a:t>- </a:t>
            </a:r>
            <a:r>
              <a:rPr lang="es-CL" sz="40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Red estándar </a:t>
            </a:r>
            <a:r>
              <a:rPr lang="es-ES" sz="4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despliegue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52E166-39AF-ABD9-ECD7-17BB56AA2D1D}"/>
                  </a:ext>
                </a:extLst>
              </p:cNvPr>
              <p:cNvSpPr txBox="1"/>
              <p:nvPr/>
            </p:nvSpPr>
            <p:spPr>
              <a:xfrm>
                <a:off x="389319" y="1792966"/>
                <a:ext cx="5804418" cy="2180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2400" kern="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Modelo tasa fallecimiento 2016-2021 </a:t>
                </a:r>
              </a:p>
              <a:p>
                <a:r>
                  <a:rPr lang="es-ES" sz="2400" kern="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controlando por: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kern="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Kilómetros recorridos por buses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kern="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Velocidad media de los buses </a:t>
                </a:r>
              </a:p>
              <a:p>
                <a:r>
                  <a:rPr lang="es-ES" sz="2400" kern="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Fórmula: 
</a:t>
                </a:r>
                <a:r>
                  <a:rPr lang="en-GB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r>
                      <a:rPr lang="en-GB" sz="130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0.3820774 </m:t>
                        </m:r>
                        <m:d>
                          <m:dPr>
                            <m:ctrlPr>
                              <a:rPr lang="en-GB" sz="13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𝑁𝑒𝑤</m:t>
                                </m:r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𝑏𝑢𝑠𝑒𝑠</m:t>
                                </m:r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</m:sSub>
                          </m:e>
                        </m:d>
                        <m: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+ 2.599946 </m:t>
                        </m:r>
                        <m:d>
                          <m:dPr>
                            <m:ctrlPr>
                              <a:rPr lang="en-GB" sz="13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13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𝑁𝑒𝑤</m:t>
                                </m:r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𝑏𝑢𝑠𝑒𝑠</m:t>
                                </m:r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sz="13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 </m:t>
                    </m:r>
                    <m:sSup>
                      <m:sSupPr>
                        <m:ctrlP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0.202736573 </m:t>
                        </m:r>
                        <m: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sup>
                    </m:sSup>
                  </m:oMath>
                </a14:m>
                <a:endParaRPr lang="en-GB" sz="19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000"/>
                  </a:spcAft>
                </a:pPr>
                <a:endParaRPr lang="en-GB" sz="13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52E166-39AF-ABD9-ECD7-17BB56AA2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19" y="1792966"/>
                <a:ext cx="5804418" cy="2180212"/>
              </a:xfrm>
              <a:prstGeom prst="rect">
                <a:avLst/>
              </a:prstGeom>
              <a:blipFill>
                <a:blip r:embed="rId3"/>
                <a:stretch>
                  <a:fillRect l="-1681" t="-2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E9B57A3-AE80-8CFE-9D4B-A13463BD5824}"/>
              </a:ext>
            </a:extLst>
          </p:cNvPr>
          <p:cNvSpPr txBox="1"/>
          <p:nvPr/>
        </p:nvSpPr>
        <p:spPr>
          <a:xfrm>
            <a:off x="291583" y="4241609"/>
            <a:ext cx="5804418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Parece sobreestimar el efecto del despliegue de los nuevos buses (85.3% reducción de la tasa de fallecimiento con despliegue completo y velocidad media constante)</a:t>
            </a:r>
          </a:p>
          <a:p>
            <a: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Otros factores también pueden desempeñar un papel: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impacto de la pandemia de COVID-19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impacto de la protesta chilena de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Nuevo carril bus y fiscalización automática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aumento del número de mujeres conductoras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Profesionalización de los operadores de buses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Mantenimiento de buses del Transantiago</a:t>
            </a:r>
          </a:p>
          <a:p>
            <a:endParaRPr lang="en-GB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7A396DA7-553A-0753-2B44-B0E84289BBE7}"/>
              </a:ext>
            </a:extLst>
          </p:cNvPr>
          <p:cNvSpPr txBox="1">
            <a:spLocks/>
          </p:cNvSpPr>
          <p:nvPr/>
        </p:nvSpPr>
        <p:spPr>
          <a:xfrm>
            <a:off x="6669331" y="5510722"/>
            <a:ext cx="4230733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749808">
              <a:spcBef>
                <a:spcPts val="820"/>
              </a:spcBef>
              <a:buNone/>
            </a:pPr>
            <a:r>
              <a:rPr lang="es-CL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Responde de manera parcial al objetivo específico 6</a:t>
            </a: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lide Number Placeholder 7">
            <a:extLst>
              <a:ext uri="{FF2B5EF4-FFF2-40B4-BE49-F238E27FC236}">
                <a16:creationId xmlns:a16="http://schemas.microsoft.com/office/drawing/2014/main" id="{5FCDE7F3-6E10-1908-84A7-DE648CA2E9B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30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5C080-5190-45B1-2003-13A43399177A}"/>
              </a:ext>
            </a:extLst>
          </p:cNvPr>
          <p:cNvSpPr txBox="1"/>
          <p:nvPr/>
        </p:nvSpPr>
        <p:spPr>
          <a:xfrm>
            <a:off x="6095999" y="1957071"/>
            <a:ext cx="58951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modelo se ajusta muy bien a los datos</a:t>
            </a:r>
            <a:b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(R-</a:t>
            </a:r>
            <a:r>
              <a:rPr lang="es-ES" kern="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Squared</a:t>
            </a:r>
            <a:r>
              <a:rPr lang="es-ES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0.953960567)
</a:t>
            </a:r>
            <a:endParaRPr lang="en-GB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E9F76E40-69A4-A019-9AC8-830FE90C7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24" y="2518676"/>
            <a:ext cx="5984093" cy="299204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42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01"/>
    </mc:Choice>
    <mc:Fallback xmlns="">
      <p:transition spd="slow" advTm="86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3046A-A35E-23A8-6300-798E012F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 fontScale="90000"/>
          </a:bodyPr>
          <a:lstStyle/>
          <a:p>
            <a:r>
              <a:rPr lang="es-ES" dirty="0">
                <a:solidFill>
                  <a:schemeClr val="bg1"/>
                </a:solidFill>
              </a:rPr>
              <a:t>Comparación con otras ciudades chilenas
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7">
            <a:extLst>
              <a:ext uri="{FF2B5EF4-FFF2-40B4-BE49-F238E27FC236}">
                <a16:creationId xmlns:a16="http://schemas.microsoft.com/office/drawing/2014/main" id="{5FCDE7F3-6E10-1908-84A7-DE648CA2E9B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31</a:t>
            </a:fld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DDA114E-530C-AD61-3E87-6FA3431B46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839845"/>
              </p:ext>
            </p:extLst>
          </p:nvPr>
        </p:nvGraphicFramePr>
        <p:xfrm>
          <a:off x="87712" y="2513965"/>
          <a:ext cx="6908817" cy="334733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559497">
                  <a:extLst>
                    <a:ext uri="{9D8B030D-6E8A-4147-A177-3AD203B41FA5}">
                      <a16:colId xmlns:a16="http://schemas.microsoft.com/office/drawing/2014/main" val="1170271747"/>
                    </a:ext>
                  </a:extLst>
                </a:gridCol>
                <a:gridCol w="987136">
                  <a:extLst>
                    <a:ext uri="{9D8B030D-6E8A-4147-A177-3AD203B41FA5}">
                      <a16:colId xmlns:a16="http://schemas.microsoft.com/office/drawing/2014/main" val="2572540657"/>
                    </a:ext>
                  </a:extLst>
                </a:gridCol>
                <a:gridCol w="1215737">
                  <a:extLst>
                    <a:ext uri="{9D8B030D-6E8A-4147-A177-3AD203B41FA5}">
                      <a16:colId xmlns:a16="http://schemas.microsoft.com/office/drawing/2014/main" val="2123723642"/>
                    </a:ext>
                  </a:extLst>
                </a:gridCol>
                <a:gridCol w="1146447">
                  <a:extLst>
                    <a:ext uri="{9D8B030D-6E8A-4147-A177-3AD203B41FA5}">
                      <a16:colId xmlns:a16="http://schemas.microsoft.com/office/drawing/2014/main" val="3308290998"/>
                    </a:ext>
                  </a:extLst>
                </a:gridCol>
              </a:tblGrid>
              <a:tr h="744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Santiago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Gran Concepción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Gran Valparaíso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2026106230"/>
                  </a:ext>
                </a:extLst>
              </a:tr>
              <a:tr h="744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ES" sz="1800" kern="100" dirty="0">
                          <a:effectLst/>
                        </a:rPr>
                        <a:t>Proporción de muertes de peatones que involucran a un bus del transporte público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26.2%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30.8%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38.8%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908082147"/>
                  </a:ext>
                </a:extLst>
              </a:tr>
              <a:tr h="744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ES" sz="1800" kern="100" dirty="0">
                          <a:effectLst/>
                        </a:rPr>
                        <a:t>Proporción de muertes de ciclistas que involucran a un bus del transporte público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>
                          <a:effectLst/>
                        </a:rPr>
                        <a:t>26.9%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50.0%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75.0%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4205897125"/>
                  </a:ext>
                </a:extLst>
              </a:tr>
              <a:tr h="744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ES" sz="1800" kern="100" dirty="0">
                          <a:effectLst/>
                        </a:rPr>
                        <a:t>Proporción de muertes en siniestros de tránsito que involucran a un bus del transporte público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>
                          <a:effectLst/>
                        </a:rPr>
                        <a:t>19.5%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>
                          <a:effectLst/>
                        </a:rPr>
                        <a:t>25.2%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25.3%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279225199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335BCA-2CB7-5058-9D1A-F9E9318A6E1D}"/>
              </a:ext>
            </a:extLst>
          </p:cNvPr>
          <p:cNvSpPr txBox="1"/>
          <p:nvPr/>
        </p:nvSpPr>
        <p:spPr>
          <a:xfrm>
            <a:off x="7324531" y="2326403"/>
            <a:ext cx="477975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Mayor impacto de los buses en la seguridad vial en otras ciudades chilenas</a:t>
            </a:r>
          </a:p>
          <a:p>
            <a:r>
              <a:rPr lang="es-ES" dirty="0"/>
              <a:t>
Tasa de sinestros viales similar cuando no involucran buses del transporte público</a:t>
            </a:r>
          </a:p>
          <a:p>
            <a:r>
              <a:rPr lang="es-ES" dirty="0"/>
              <a:t>
No hubo  reducción de muertes involucrando buses en el Gran Valparaíso entre 2002-2011 y 2012-2021</a:t>
            </a:r>
          </a:p>
          <a:p>
            <a:r>
              <a:rPr lang="es-ES" dirty="0"/>
              <a:t> 
Proporción similar en esas ciudades que en Santiago antes del Transantiago </a:t>
            </a:r>
          </a:p>
          <a:p>
            <a:r>
              <a:rPr lang="es-ES" dirty="0"/>
              <a:t>
Responde parcialmente al objetivo específico 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65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80"/>
    </mc:Choice>
    <mc:Fallback xmlns="">
      <p:transition spd="slow" advTm="6128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3046A-A35E-23A8-6300-798E012F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 fontScale="90000"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Comparación con el Gran Londres
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7">
            <a:extLst>
              <a:ext uri="{FF2B5EF4-FFF2-40B4-BE49-F238E27FC236}">
                <a16:creationId xmlns:a16="http://schemas.microsoft.com/office/drawing/2014/main" id="{5FCDE7F3-6E10-1908-84A7-DE648CA2E9B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32</a:t>
            </a:fld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63D22C0-2F59-5478-B982-1E940F771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152516"/>
              </p:ext>
            </p:extLst>
          </p:nvPr>
        </p:nvGraphicFramePr>
        <p:xfrm>
          <a:off x="845196" y="2175656"/>
          <a:ext cx="4029076" cy="426134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272077">
                  <a:extLst>
                    <a:ext uri="{9D8B030D-6E8A-4147-A177-3AD203B41FA5}">
                      <a16:colId xmlns:a16="http://schemas.microsoft.com/office/drawing/2014/main" val="3963188028"/>
                    </a:ext>
                  </a:extLst>
                </a:gridCol>
                <a:gridCol w="826509">
                  <a:extLst>
                    <a:ext uri="{9D8B030D-6E8A-4147-A177-3AD203B41FA5}">
                      <a16:colId xmlns:a16="http://schemas.microsoft.com/office/drawing/2014/main" val="3418885702"/>
                    </a:ext>
                  </a:extLst>
                </a:gridCol>
                <a:gridCol w="930490">
                  <a:extLst>
                    <a:ext uri="{9D8B030D-6E8A-4147-A177-3AD203B41FA5}">
                      <a16:colId xmlns:a16="http://schemas.microsoft.com/office/drawing/2014/main" val="2564031157"/>
                    </a:ext>
                  </a:extLst>
                </a:gridCol>
              </a:tblGrid>
              <a:tr h="418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 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Santiago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Gran London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3782363761"/>
                  </a:ext>
                </a:extLst>
              </a:tr>
              <a:tr h="219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Población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6,782,636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8,797,000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1510305217"/>
                  </a:ext>
                </a:extLst>
              </a:tr>
              <a:tr h="418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Fallecidos con un bus del transporte público involucrado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242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42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2828025283"/>
                  </a:ext>
                </a:extLst>
              </a:tr>
              <a:tr h="219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Total fallecidos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1243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539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720140811"/>
                  </a:ext>
                </a:extLst>
              </a:tr>
              <a:tr h="617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Proporción de muertes en siniestros de tránsito que involucran a un bus del transporte público</a:t>
                      </a:r>
                      <a:endParaRPr lang="es-CL" sz="16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19.5%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7.8%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2174195297"/>
                  </a:ext>
                </a:extLst>
              </a:tr>
              <a:tr h="81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ES" sz="1200" kern="100" noProof="0" dirty="0">
                          <a:effectLst/>
                        </a:rPr>
                        <a:t>Tasa de muertes por siniestros de tránsito con un bus del transporte público involucrado (tasa de 1 millón de habitantes)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35.7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4.8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3432752"/>
                  </a:ext>
                </a:extLst>
              </a:tr>
              <a:tr h="81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ES" sz="1200" kern="100" noProof="0" dirty="0">
                          <a:effectLst/>
                        </a:rPr>
                        <a:t>Tasa de muertes por siniestros de tránsito sin un bus del transporte público involucrado (tasa de 1 millón de habitantes)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147.6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56.5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787301907"/>
                  </a:ext>
                </a:extLst>
              </a:tr>
              <a:tr h="418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s-ES" sz="1200" kern="100" noProof="0" dirty="0">
                          <a:effectLst/>
                        </a:rPr>
                        <a:t>Tasa de muertes por siniestros de tránsito (tasa de 1 millón de habitantes)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183.3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s-CL" sz="1200" kern="100" noProof="0" dirty="0">
                          <a:effectLst/>
                        </a:rPr>
                        <a:t>61.3</a:t>
                      </a:r>
                      <a:endParaRPr lang="es-CL" sz="1300" kern="1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176593583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C55843A-F461-EEC3-E710-CCD37AABDCE4}"/>
              </a:ext>
            </a:extLst>
          </p:cNvPr>
          <p:cNvSpPr txBox="1"/>
          <p:nvPr/>
        </p:nvSpPr>
        <p:spPr>
          <a:xfrm>
            <a:off x="5418753" y="2528086"/>
            <a:ext cx="60975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tasa de fallecimiento por siniestros de tránsito en el Gran Londres es 3 veces menor que en Santiago</a:t>
            </a:r>
          </a:p>
          <a:p>
            <a:r>
              <a:rPr lang="es-ES" sz="2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
 7.5 menos para muertes de involucran buses de transporte público</a:t>
            </a:r>
          </a:p>
          <a:p>
            <a:r>
              <a:rPr lang="es-ES" sz="2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
Responde parcialmente al objetivo específico 7
</a:t>
            </a: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801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241" y="1302928"/>
            <a:ext cx="6467735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L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Recomendaciones</a:t>
            </a:r>
            <a:r>
              <a:rPr lang="en-US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E8BCF-6F50-0378-D509-611DF57A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33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"/>
    </mc:Choice>
    <mc:Fallback xmlns="">
      <p:transition spd="slow" advTm="149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4FF6F-19D8-A9E6-E498-6815FEE00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400" kern="1200" dirty="0">
                <a:latin typeface="+mj-lt"/>
                <a:ea typeface="+mj-ea"/>
                <a:cs typeface="+mj-cs"/>
              </a:rPr>
              <a:t>Recomendaciones</a:t>
            </a:r>
            <a:endParaRPr lang="es-C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67A8A-E5FA-8581-1F78-E230273DB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34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43007A-1ABD-63A3-95EE-F47B6E3A1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28" y="1825625"/>
            <a:ext cx="4753848" cy="4351338"/>
          </a:xfrm>
        </p:spPr>
        <p:txBody>
          <a:bodyPr>
            <a:normAutofit/>
          </a:bodyPr>
          <a:lstStyle/>
          <a:p>
            <a:r>
              <a:rPr lang="es-C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pilares</a:t>
            </a:r>
          </a:p>
          <a:p>
            <a:endParaRPr lang="es-C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C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 medidas</a:t>
            </a:r>
          </a:p>
          <a:p>
            <a:endParaRPr lang="es-C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C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Grupos de interés relevantes en Santiago </a:t>
            </a:r>
          </a:p>
          <a:p>
            <a:endParaRPr lang="es-C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C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Responde al objetivo específico 8</a:t>
            </a:r>
          </a:p>
          <a:p>
            <a:endParaRPr lang="es-C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ircular chart with text and icons&#10;&#10;Description automatically generated">
            <a:extLst>
              <a:ext uri="{FF2B5EF4-FFF2-40B4-BE49-F238E27FC236}">
                <a16:creationId xmlns:a16="http://schemas.microsoft.com/office/drawing/2014/main" id="{85E20431-8A97-3D42-6004-DE78BFF91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9"/>
    </mc:Choice>
    <mc:Fallback xmlns="">
      <p:transition spd="slow" advTm="27729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2E6AA4D-EC17-45B5-B621-DF0FD91FD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6E1D6C-F3B0-AB27-1F90-7D71ABBD4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1641752"/>
            <a:ext cx="2655887" cy="4384188"/>
          </a:xfrm>
        </p:spPr>
        <p:txBody>
          <a:bodyPr anchor="t">
            <a:norm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Vehículos Seguros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0DC73-8683-66B6-7F35-7E0A504A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5388" y="4439177"/>
            <a:ext cx="1265426" cy="168430"/>
          </a:xfrm>
        </p:spPr>
        <p:txBody>
          <a:bodyPr/>
          <a:lstStyle/>
          <a:p>
            <a:pPr defTabSz="411754">
              <a:spcAft>
                <a:spcPts val="342"/>
              </a:spcAft>
            </a:pPr>
            <a:fld id="{FEAFDE1C-EDFF-48A0-9F39-5F50C4A0D910}" type="slidenum">
              <a:rPr lang="en-GB" sz="5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411754">
                <a:spcAft>
                  <a:spcPts val="342"/>
                </a:spcAft>
              </a:pPr>
              <a:t>35</a:t>
            </a:fld>
            <a:endParaRPr lang="en-GB"/>
          </a:p>
        </p:txBody>
      </p:sp>
      <p:pic>
        <p:nvPicPr>
          <p:cNvPr id="6" name="Picture 5" descr="A graph on a paper&#10;&#10;Description automatically generated">
            <a:extLst>
              <a:ext uri="{FF2B5EF4-FFF2-40B4-BE49-F238E27FC236}">
                <a16:creationId xmlns:a16="http://schemas.microsoft.com/office/drawing/2014/main" id="{873C0127-C003-B0B5-A610-91D593152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534" y="3283503"/>
            <a:ext cx="6017666" cy="2882588"/>
          </a:xfrm>
          <a:prstGeom prst="rect">
            <a:avLst/>
          </a:prstGeom>
        </p:spPr>
      </p:pic>
      <p:pic>
        <p:nvPicPr>
          <p:cNvPr id="10" name="Content Placeholder 9" descr="A red and white bus on a street&#10;&#10;Description automatically generated">
            <a:extLst>
              <a:ext uri="{FF2B5EF4-FFF2-40B4-BE49-F238E27FC236}">
                <a16:creationId xmlns:a16="http://schemas.microsoft.com/office/drawing/2014/main" id="{D94C6666-C3B1-D6AF-C93A-9C903FD5A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95" y="119892"/>
            <a:ext cx="7141376" cy="304371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26AABA-796D-B711-DC2A-5CAABBCE2485}"/>
              </a:ext>
            </a:extLst>
          </p:cNvPr>
          <p:cNvSpPr txBox="1"/>
          <p:nvPr/>
        </p:nvSpPr>
        <p:spPr>
          <a:xfrm>
            <a:off x="5033984" y="6149512"/>
            <a:ext cx="5726830" cy="517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84632">
              <a:lnSpc>
                <a:spcPts val="1696"/>
              </a:lnSpc>
              <a:spcBef>
                <a:spcPts val="636"/>
              </a:spcBef>
              <a:spcAft>
                <a:spcPts val="636"/>
              </a:spcAft>
            </a:pPr>
            <a:r>
              <a:rPr lang="en-GB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Fuente: Edwards, A. et al., 2018, Analysis of bus collisions and identification of countermeasures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2DC3A3D8-AAF7-47A0-D429-F12DF8C84DC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35</a:t>
            </a:fld>
            <a:endParaRPr lang="en-GB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47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61"/>
    </mc:Choice>
    <mc:Fallback xmlns="">
      <p:transition spd="slow" advTm="61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E1D6C-F3B0-AB27-1F90-7D71ABBD4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s-CL" dirty="0"/>
              <a:t>Conductoras</a:t>
            </a:r>
          </a:p>
        </p:txBody>
      </p:sp>
      <p:sp>
        <p:nvSpPr>
          <p:cNvPr id="2060" name="Content Placeholder 2059">
            <a:extLst>
              <a:ext uri="{FF2B5EF4-FFF2-40B4-BE49-F238E27FC236}">
                <a16:creationId xmlns:a16="http://schemas.microsoft.com/office/drawing/2014/main" id="{959FF097-663F-8DBD-48FD-C61CADFD9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81" y="2212002"/>
            <a:ext cx="3545280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Mantener y ampliar los esfuerzos para promover a las mujeres conductoras de buses en el transporte público de Santiago</a:t>
            </a:r>
            <a:endParaRPr lang="en-US" sz="24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CC83158-287F-16A9-003E-F5FD7D1A8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r="-1" b="24011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n un 25% aumentaron las conductoras de buses de Red Movilidad en 2022">
            <a:extLst>
              <a:ext uri="{FF2B5EF4-FFF2-40B4-BE49-F238E27FC236}">
                <a16:creationId xmlns:a16="http://schemas.microsoft.com/office/drawing/2014/main" id="{8846C523-80BB-EA91-1572-BAEE61E5D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0" r="4160" b="2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0DC73-8683-66B6-7F35-7E0A504A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838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AFDE1C-EDFF-48A0-9F39-5F50C4A0D910}" type="slidenum">
              <a:rPr lang="en-GB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7"/>
    </mc:Choice>
    <mc:Fallback xmlns="">
      <p:transition spd="slow" advTm="26297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oving bus">
            <a:extLst>
              <a:ext uri="{FF2B5EF4-FFF2-40B4-BE49-F238E27FC236}">
                <a16:creationId xmlns:a16="http://schemas.microsoft.com/office/drawing/2014/main" id="{12B71A13-1DE0-A842-3474-C8837CD6C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t="5119" b="106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819473-36DB-14B0-4261-412F1C52F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rgbClr val="FFFFFF"/>
                </a:solidFill>
              </a:rPr>
              <a:t>Conclusiones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C5440-77FC-3B77-E2FC-CC9784FB3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s-ES" sz="2400" kern="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buses de transporte público tienen un impacto significativo en la seguridad vial de Santiago de Chile y otras ciudades de Chile</a:t>
            </a:r>
          </a:p>
          <a:p>
            <a:endParaRPr lang="es-ES" sz="2400" kern="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kern="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Necesidad de Santiago y otras ciudades de Chile de mejorar la seguridad vial de su sistema de transporte público.</a:t>
            </a:r>
          </a:p>
          <a:p>
            <a:endParaRPr lang="es-ES" sz="2400" kern="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kern="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modelos han entregado información sobre los factores de riesgo de los accidentes de tránsito que involucran autobuses de transporte público.</a:t>
            </a:r>
          </a:p>
          <a:p>
            <a:endParaRPr lang="es-ES" sz="2400" kern="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kern="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Recomendaciones para ayudar a las autoridades públicas a hacer más seguro el transporte público en Santiago y en el resto de Chile</a:t>
            </a:r>
            <a:endParaRPr lang="en-GB" sz="2400" dirty="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C47FB-D10F-C454-A0A1-A25E026B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AFDE1C-EDFF-48A0-9F39-5F50C4A0D910}" type="slidenum">
              <a:rPr lang="en-GB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17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4799"/>
    </mc:Choice>
    <mc:Fallback xmlns="">
      <p:transition spd="slow" advTm="34799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8232-7D3E-8AC0-35E4-338827997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</a:rPr>
              <a:t>Gracias</a:t>
            </a:r>
          </a:p>
        </p:txBody>
      </p:sp>
      <p:pic>
        <p:nvPicPr>
          <p:cNvPr id="5" name="Content Placeholder 4" descr="A person sitting in a bus&#10;&#10;Description automatically generated">
            <a:extLst>
              <a:ext uri="{FF2B5EF4-FFF2-40B4-BE49-F238E27FC236}">
                <a16:creationId xmlns:a16="http://schemas.microsoft.com/office/drawing/2014/main" id="{6383582E-FC93-481E-DFCD-C7A6B0498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6" b="9489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F738D-F24B-27D2-8723-3A146128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38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6"/>
    </mc:Choice>
    <mc:Fallback xmlns="">
      <p:transition spd="slow" advTm="13246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127ED-5FD2-0280-9873-8B45B34D5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246" y="1437722"/>
            <a:ext cx="4349574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effectLst/>
              </a:rPr>
              <a:t>En memoria de:</a:t>
            </a:r>
            <a:br>
              <a:rPr lang="es-CL" sz="2700" dirty="0">
                <a:solidFill>
                  <a:schemeClr val="bg1"/>
                </a:solidFill>
                <a:effectLst/>
              </a:rPr>
            </a:br>
            <a:br>
              <a:rPr lang="es-CL" sz="2700" dirty="0">
                <a:solidFill>
                  <a:schemeClr val="bg1"/>
                </a:solidFill>
                <a:effectLst/>
              </a:rPr>
            </a:br>
            <a:r>
              <a:rPr lang="es-CL" sz="2400" dirty="0">
                <a:solidFill>
                  <a:schemeClr val="bg1"/>
                </a:solidFill>
                <a:effectLst/>
              </a:rPr>
              <a:t>Valeria </a:t>
            </a:r>
            <a:r>
              <a:rPr lang="es-CL" sz="2400" dirty="0" err="1">
                <a:solidFill>
                  <a:schemeClr val="bg1"/>
                </a:solidFill>
                <a:effectLst/>
              </a:rPr>
              <a:t>Gazzano</a:t>
            </a:r>
            <a:r>
              <a:rPr lang="es-CL" sz="2400" dirty="0">
                <a:solidFill>
                  <a:schemeClr val="bg1"/>
                </a:solidFill>
                <a:effectLst/>
              </a:rPr>
              <a:t> </a:t>
            </a:r>
            <a:r>
              <a:rPr lang="es-CL" sz="2400" dirty="0" err="1">
                <a:solidFill>
                  <a:schemeClr val="bg1"/>
                </a:solidFill>
                <a:effectLst/>
              </a:rPr>
              <a:t>Archiles</a:t>
            </a:r>
            <a:br>
              <a:rPr lang="es-CL" sz="2400" dirty="0">
                <a:solidFill>
                  <a:schemeClr val="bg1"/>
                </a:solidFill>
                <a:effectLst/>
              </a:rPr>
            </a:br>
            <a:br>
              <a:rPr lang="es-CL" sz="2400" dirty="0">
                <a:solidFill>
                  <a:schemeClr val="bg1"/>
                </a:solidFill>
                <a:effectLst/>
              </a:rPr>
            </a:br>
            <a:r>
              <a:rPr lang="es-CL" sz="2400" dirty="0">
                <a:solidFill>
                  <a:schemeClr val="bg1"/>
                </a:solidFill>
                <a:effectLst/>
              </a:rPr>
              <a:t>Isabel La Cruz </a:t>
            </a:r>
            <a:r>
              <a:rPr lang="es-CL" sz="2400" dirty="0" err="1">
                <a:solidFill>
                  <a:schemeClr val="bg1"/>
                </a:solidFill>
                <a:effectLst/>
              </a:rPr>
              <a:t>Pappaterra</a:t>
            </a:r>
            <a:br>
              <a:rPr lang="es-CL" sz="2400" dirty="0">
                <a:solidFill>
                  <a:schemeClr val="bg1"/>
                </a:solidFill>
                <a:effectLst/>
              </a:rPr>
            </a:br>
            <a:br>
              <a:rPr lang="es-CL" sz="2400" dirty="0">
                <a:solidFill>
                  <a:schemeClr val="bg1"/>
                </a:solidFill>
                <a:effectLst/>
              </a:rPr>
            </a:br>
            <a:r>
              <a:rPr lang="es-CL" sz="2400" dirty="0">
                <a:solidFill>
                  <a:schemeClr val="bg1"/>
                </a:solidFill>
                <a:effectLst/>
              </a:rPr>
              <a:t>Eugenia La Cruz </a:t>
            </a:r>
            <a:r>
              <a:rPr lang="es-CL" sz="2400" dirty="0" err="1">
                <a:solidFill>
                  <a:schemeClr val="bg1"/>
                </a:solidFill>
                <a:effectLst/>
              </a:rPr>
              <a:t>Pappaterra</a:t>
            </a:r>
            <a:endParaRPr lang="es-CL" sz="27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Content Placeholder 3" descr="A bicycle with stuffed animals and flowers&#10;&#10;Description automatically generated">
            <a:extLst>
              <a:ext uri="{FF2B5EF4-FFF2-40B4-BE49-F238E27FC236}">
                <a16:creationId xmlns:a16="http://schemas.microsoft.com/office/drawing/2014/main" id="{763E0AED-8E1B-432F-C458-35CA69FF7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975"/>
          <a:stretch/>
        </p:blipFill>
        <p:spPr>
          <a:xfrm>
            <a:off x="413544" y="1967938"/>
            <a:ext cx="2598738" cy="292212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 descr="Two girls taking a selfie&#10;&#10;Description automatically generated">
            <a:extLst>
              <a:ext uri="{FF2B5EF4-FFF2-40B4-BE49-F238E27FC236}">
                <a16:creationId xmlns:a16="http://schemas.microsoft.com/office/drawing/2014/main" id="{D45F5463-9C86-55CF-1498-4227F259D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15231"/>
          <a:stretch/>
        </p:blipFill>
        <p:spPr>
          <a:xfrm>
            <a:off x="9201944" y="1955379"/>
            <a:ext cx="2619375" cy="294723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8D6CAE5-E471-DE40-2237-F560BFF3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39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"/>
    </mc:Choice>
    <mc:Fallback xmlns="">
      <p:transition spd="slow" advTm="200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E6AA4D-EC17-45B5-B621-DF0FD91FD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B96772-7496-6A40-C89D-B2390C89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1641752"/>
            <a:ext cx="2972173" cy="4384188"/>
          </a:xfrm>
        </p:spPr>
        <p:txBody>
          <a:bodyPr anchor="t">
            <a:norm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Seguridad Vial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02ECF-B86D-0CF9-BF0C-5C3245CE9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370" y="736510"/>
            <a:ext cx="3414430" cy="1175749"/>
          </a:xfrm>
        </p:spPr>
        <p:txBody>
          <a:bodyPr>
            <a:noAutofit/>
          </a:bodyPr>
          <a:lstStyle/>
          <a:p>
            <a:pPr marL="0" indent="0" algn="just" defTabSz="484632">
              <a:lnSpc>
                <a:spcPct val="80000"/>
              </a:lnSpc>
              <a:spcBef>
                <a:spcPts val="530"/>
              </a:spcBef>
              <a:buNone/>
            </a:pPr>
            <a:r>
              <a:rPr lang="es-CL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1.35 millones fallecidos cada </a:t>
            </a:r>
            <a:r>
              <a:rPr lang="es-CL" sz="2400" b="0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año</a:t>
            </a:r>
            <a:endParaRPr lang="es-CL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21158" indent="-121158" algn="just" defTabSz="484632">
              <a:lnSpc>
                <a:spcPct val="80000"/>
              </a:lnSpc>
              <a:spcBef>
                <a:spcPts val="530"/>
              </a:spcBef>
            </a:pPr>
            <a:endParaRPr lang="es-CL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just" defTabSz="484632">
              <a:lnSpc>
                <a:spcPct val="80000"/>
              </a:lnSpc>
              <a:spcBef>
                <a:spcPts val="530"/>
              </a:spcBef>
              <a:buNone/>
            </a:pPr>
            <a:r>
              <a:rPr lang="es-CL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30-50 millones de heridos graves </a:t>
            </a:r>
            <a:endParaRPr lang="es-CL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CE5C3-B7F8-3003-19A5-BF402107C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8819" y="4009513"/>
            <a:ext cx="1465375" cy="195044"/>
          </a:xfrm>
        </p:spPr>
        <p:txBody>
          <a:bodyPr/>
          <a:lstStyle/>
          <a:p>
            <a:pPr defTabSz="484632">
              <a:spcAft>
                <a:spcPts val="600"/>
              </a:spcAft>
            </a:pPr>
            <a:fld id="{40D75519-DAE0-469C-A73F-2DE09E5695CC}" type="slidenum">
              <a:rPr lang="en-US" sz="63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484632"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5" name="Picture 12" descr="Informe Conaset: 32.338 personas de entre 15 y 29 años se vieron  involucradas en siniestros de tránsito el año pasado « Diario y Radio  Universidad Chile">
            <a:extLst>
              <a:ext uri="{FF2B5EF4-FFF2-40B4-BE49-F238E27FC236}">
                <a16:creationId xmlns:a16="http://schemas.microsoft.com/office/drawing/2014/main" id="{C89F4DF9-7FE5-0C5B-BB33-02CEF3858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48" y="496331"/>
            <a:ext cx="3153438" cy="21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216B59-2639-BF3E-11E5-0A3D13EB4FC3}"/>
              </a:ext>
            </a:extLst>
          </p:cNvPr>
          <p:cNvSpPr txBox="1">
            <a:spLocks/>
          </p:cNvSpPr>
          <p:nvPr/>
        </p:nvSpPr>
        <p:spPr>
          <a:xfrm>
            <a:off x="4572000" y="3144829"/>
            <a:ext cx="3015964" cy="2519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1737" indent="-181737" algn="just" defTabSz="242316">
              <a:lnSpc>
                <a:spcPct val="80000"/>
              </a:lnSpc>
              <a:spcBef>
                <a:spcPts val="530"/>
              </a:spcBef>
            </a:pPr>
            <a:r>
              <a:rPr lang="es-CL" sz="2400" b="0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#1 causa de muerte para niños y jóvenes (Entre 5 y 29 años)</a:t>
            </a:r>
          </a:p>
          <a:p>
            <a:pPr marL="181737" indent="-181737" algn="just" defTabSz="242316">
              <a:lnSpc>
                <a:spcPct val="80000"/>
              </a:lnSpc>
              <a:spcBef>
                <a:spcPts val="530"/>
              </a:spcBef>
            </a:pPr>
            <a:endParaRPr lang="es-CL" sz="2400" b="0" i="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  <a:p>
            <a:pPr marL="181737" indent="-181737" algn="just" defTabSz="242316">
              <a:lnSpc>
                <a:spcPct val="80000"/>
              </a:lnSpc>
              <a:spcBef>
                <a:spcPts val="530"/>
              </a:spcBef>
            </a:pPr>
            <a:r>
              <a:rPr lang="es-CL" sz="2400" b="0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#8 causa de muerte en el mundo</a:t>
            </a:r>
            <a:endParaRPr lang="es-CL" sz="24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75A567-D948-8F34-6217-47ACB6D12382}"/>
              </a:ext>
            </a:extLst>
          </p:cNvPr>
          <p:cNvSpPr txBox="1"/>
          <p:nvPr/>
        </p:nvSpPr>
        <p:spPr>
          <a:xfrm>
            <a:off x="5906594" y="5853279"/>
            <a:ext cx="4572001" cy="299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84632">
              <a:lnSpc>
                <a:spcPts val="1696"/>
              </a:lnSpc>
              <a:spcBef>
                <a:spcPts val="636"/>
              </a:spcBef>
              <a:spcAft>
                <a:spcPts val="636"/>
              </a:spcAft>
            </a:pPr>
            <a:r>
              <a:rPr lang="en-GB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Fuente: WHO, 2018, Global Status Report on Road Safety</a:t>
            </a:r>
            <a:endParaRPr lang="en-GB" sz="1300" dirty="0">
              <a:solidFill>
                <a:schemeClr val="tx1"/>
              </a:solidFill>
            </a:endParaRPr>
          </a:p>
        </p:txBody>
      </p:sp>
      <p:pic>
        <p:nvPicPr>
          <p:cNvPr id="10" name="Picture 9" descr="A bicycle made of stuffed animals&#10;&#10;Description automatically generated">
            <a:extLst>
              <a:ext uri="{FF2B5EF4-FFF2-40B4-BE49-F238E27FC236}">
                <a16:creationId xmlns:a16="http://schemas.microsoft.com/office/drawing/2014/main" id="{5FD34DCF-3FD1-E29B-1530-94B7A0714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2967246"/>
            <a:ext cx="3596059" cy="2697044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16948D12-1C25-25BE-B6A9-97EBF6FF3DB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4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30"/>
    </mc:Choice>
    <mc:Fallback xmlns="">
      <p:transition spd="slow" advTm="3263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241" y="1302928"/>
            <a:ext cx="6467735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L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Anexos  </a:t>
            </a:r>
            <a:br>
              <a:rPr lang="es-CL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s-CL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60D81-7A8B-6832-7B64-749A87F3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822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870D-7BA8-35C8-3A34-5BAABC35B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Pedestrians/buses Severity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51C6E75-1E23-E71A-61C5-DB23F8576D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2980011"/>
              </p:ext>
            </p:extLst>
          </p:nvPr>
        </p:nvGraphicFramePr>
        <p:xfrm>
          <a:off x="838200" y="1828800"/>
          <a:ext cx="10515601" cy="3513619"/>
        </p:xfrm>
        <a:graphic>
          <a:graphicData uri="http://schemas.openxmlformats.org/drawingml/2006/table">
            <a:tbl>
              <a:tblPr firstRow="1" bandRow="1" bandCol="1">
                <a:tableStyleId>{073A0DAA-6AF3-43AB-8588-CEC1D06C72B9}</a:tableStyleId>
              </a:tblPr>
              <a:tblGrid>
                <a:gridCol w="2559497">
                  <a:extLst>
                    <a:ext uri="{9D8B030D-6E8A-4147-A177-3AD203B41FA5}">
                      <a16:colId xmlns:a16="http://schemas.microsoft.com/office/drawing/2014/main" val="1351979111"/>
                    </a:ext>
                  </a:extLst>
                </a:gridCol>
                <a:gridCol w="1587856">
                  <a:extLst>
                    <a:ext uri="{9D8B030D-6E8A-4147-A177-3AD203B41FA5}">
                      <a16:colId xmlns:a16="http://schemas.microsoft.com/office/drawing/2014/main" val="3130234373"/>
                    </a:ext>
                  </a:extLst>
                </a:gridCol>
                <a:gridCol w="1200882">
                  <a:extLst>
                    <a:ext uri="{9D8B030D-6E8A-4147-A177-3AD203B41FA5}">
                      <a16:colId xmlns:a16="http://schemas.microsoft.com/office/drawing/2014/main" val="1107026119"/>
                    </a:ext>
                  </a:extLst>
                </a:gridCol>
                <a:gridCol w="1962211">
                  <a:extLst>
                    <a:ext uri="{9D8B030D-6E8A-4147-A177-3AD203B41FA5}">
                      <a16:colId xmlns:a16="http://schemas.microsoft.com/office/drawing/2014/main" val="3308602253"/>
                    </a:ext>
                  </a:extLst>
                </a:gridCol>
                <a:gridCol w="2004273">
                  <a:extLst>
                    <a:ext uri="{9D8B030D-6E8A-4147-A177-3AD203B41FA5}">
                      <a16:colId xmlns:a16="http://schemas.microsoft.com/office/drawing/2014/main" val="2612381815"/>
                    </a:ext>
                  </a:extLst>
                </a:gridCol>
                <a:gridCol w="1200882">
                  <a:extLst>
                    <a:ext uri="{9D8B030D-6E8A-4147-A177-3AD203B41FA5}">
                      <a16:colId xmlns:a16="http://schemas.microsoft.com/office/drawing/2014/main" val="1828777376"/>
                    </a:ext>
                  </a:extLst>
                </a:gridCol>
              </a:tblGrid>
              <a:tr h="319419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Fatal injuries (N=135)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Severe injuries (N=504)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Slight injuries or pedestrians unhurt (N=694)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Total pedestrians impacted (N=1333)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 dirty="0">
                          <a:effectLst/>
                        </a:rPr>
                        <a:t>p value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81249786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Gender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&lt; 0.001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8806250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Male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98 (72.6%)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274 (54.4%)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330 (47.6%)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702 (52.7%)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3446658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Female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37 (27.4%)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230 (45.6%)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364 (52.4%)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631 (47.3%)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8180886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Age Range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&lt; 0.001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0419517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Unknown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1573246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 to 9 years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 (1.5%)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11 (2.2%)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30 (4.5%)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43 (3.3%)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0660541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10 to 17 years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 (2.3%)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38 (7.7%)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58 (8.6%)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99 (7.6%)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2873846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18 to 29 years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15 (11.5%)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105 (21.3%)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178 (26.4%)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298 (23.0%)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866206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30 to 44 years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26 (20.0%)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98 (19.9%)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150 (22.3%)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274 (21.1%)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2025535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45 to 64 years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48 (36.9%)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158 (32.1%)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178 (26.4%)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384 (29.6%)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5037966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65 years and above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36 (27.7%)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82 (16.7%)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80 (11.9%)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198 (15.3%)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1380988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is Weekend?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0.119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2716147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Weekday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108 (80.0%)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404 (80.2%)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586 (84.4%)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1098 (82.4%)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2508431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Weekend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27 (20.0%)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100 (19.8%)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108 (15.6%)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235 (17.6%)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40992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Weather Condition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0.597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8860440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  Bad condition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9 (6.7%)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47 (9.3%)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58 (8.4%)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114 (8.6%)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5155361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  Good condition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126 (93.3%)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457 (90.7%)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636 (91.6%)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1219 (91.4%)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4595752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Day or Night?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0.009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3636810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 Night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56 (41.5%)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169 (33.5%)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200 (28.8%)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425 (31.9%)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6634680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 Day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79 (58.5%)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335 (66.5%)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494 (71.2%)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908 (68.1%)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703879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AD6C4-EDBE-F751-380A-56DE808B5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62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8ED67-0327-77B8-250F-F2722F25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Models AIC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04F7ADE-A8A9-D54F-F113-65F6590CE6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101709"/>
              </p:ext>
            </p:extLst>
          </p:nvPr>
        </p:nvGraphicFramePr>
        <p:xfrm>
          <a:off x="662473" y="2300044"/>
          <a:ext cx="4242785" cy="194151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26338">
                  <a:extLst>
                    <a:ext uri="{9D8B030D-6E8A-4147-A177-3AD203B41FA5}">
                      <a16:colId xmlns:a16="http://schemas.microsoft.com/office/drawing/2014/main" val="3214914254"/>
                    </a:ext>
                  </a:extLst>
                </a:gridCol>
                <a:gridCol w="618583">
                  <a:extLst>
                    <a:ext uri="{9D8B030D-6E8A-4147-A177-3AD203B41FA5}">
                      <a16:colId xmlns:a16="http://schemas.microsoft.com/office/drawing/2014/main" val="2256849775"/>
                    </a:ext>
                  </a:extLst>
                </a:gridCol>
                <a:gridCol w="764499">
                  <a:extLst>
                    <a:ext uri="{9D8B030D-6E8A-4147-A177-3AD203B41FA5}">
                      <a16:colId xmlns:a16="http://schemas.microsoft.com/office/drawing/2014/main" val="2641252127"/>
                    </a:ext>
                  </a:extLst>
                </a:gridCol>
                <a:gridCol w="853047">
                  <a:extLst>
                    <a:ext uri="{9D8B030D-6E8A-4147-A177-3AD203B41FA5}">
                      <a16:colId xmlns:a16="http://schemas.microsoft.com/office/drawing/2014/main" val="403221994"/>
                    </a:ext>
                  </a:extLst>
                </a:gridCol>
                <a:gridCol w="680318">
                  <a:extLst>
                    <a:ext uri="{9D8B030D-6E8A-4147-A177-3AD203B41FA5}">
                      <a16:colId xmlns:a16="http://schemas.microsoft.com/office/drawing/2014/main" val="4410232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1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AIC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Delta AIC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Number of independent variables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Log likelihood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079356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Multinomial logit </a:t>
                      </a:r>
                      <a:endParaRPr lang="en-GB" sz="12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(all parameters)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1653.69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0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64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-757.64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120091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 dirty="0">
                          <a:effectLst/>
                        </a:rPr>
                        <a:t>Multinomial logit </a:t>
                      </a:r>
                      <a:endParaRPr lang="en-GB" sz="12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 dirty="0">
                          <a:effectLst/>
                        </a:rPr>
                        <a:t>(10% significance parameters)</a:t>
                      </a:r>
                      <a:endParaRPr lang="en-GB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1705.28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51.59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28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-823.74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83626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Multinomial logit </a:t>
                      </a:r>
                      <a:endParaRPr lang="en-GB" sz="12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(20% significance parameters)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1713.65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59.96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44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 dirty="0">
                          <a:effectLst/>
                        </a:rPr>
                        <a:t>-810.57</a:t>
                      </a:r>
                      <a:endParaRPr lang="en-GB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6918683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C23F6-796F-A84E-980D-ED11CAF1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42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61AA4F4-2BA3-5655-0C21-6BC519B42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315086"/>
              </p:ext>
            </p:extLst>
          </p:nvPr>
        </p:nvGraphicFramePr>
        <p:xfrm>
          <a:off x="6301066" y="2300044"/>
          <a:ext cx="4348480" cy="194151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82645616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98543448"/>
                    </a:ext>
                  </a:extLst>
                </a:gridCol>
                <a:gridCol w="758190">
                  <a:extLst>
                    <a:ext uri="{9D8B030D-6E8A-4147-A177-3AD203B41FA5}">
                      <a16:colId xmlns:a16="http://schemas.microsoft.com/office/drawing/2014/main" val="4133665120"/>
                    </a:ext>
                  </a:extLst>
                </a:gridCol>
                <a:gridCol w="865505">
                  <a:extLst>
                    <a:ext uri="{9D8B030D-6E8A-4147-A177-3AD203B41FA5}">
                      <a16:colId xmlns:a16="http://schemas.microsoft.com/office/drawing/2014/main" val="3630365138"/>
                    </a:ext>
                  </a:extLst>
                </a:gridCol>
                <a:gridCol w="692785">
                  <a:extLst>
                    <a:ext uri="{9D8B030D-6E8A-4147-A177-3AD203B41FA5}">
                      <a16:colId xmlns:a16="http://schemas.microsoft.com/office/drawing/2014/main" val="67234538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 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AIC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 dirty="0">
                          <a:effectLst/>
                        </a:rPr>
                        <a:t>Delta AIC</a:t>
                      </a:r>
                      <a:endParaRPr lang="en-GB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Number of independent variables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Log likelihood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502043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Multinomial logit</a:t>
                      </a:r>
                      <a:endParaRPr lang="en-GB" sz="12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(10% significance parameters)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603.9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15.46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6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-295.83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88620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Multinomial logit (20% significance parameters)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609.53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21.09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10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-294.46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120438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Multinomial logit </a:t>
                      </a:r>
                      <a:endParaRPr lang="en-GB" sz="12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(all parameters)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642.24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53.8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64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 dirty="0">
                          <a:effectLst/>
                        </a:rPr>
                        <a:t>-241.3</a:t>
                      </a:r>
                      <a:endParaRPr lang="en-GB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95963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418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DE13-624E-3F81-CB4D-D909297C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Severity Model – Cyclists</a:t>
            </a:r>
            <a:r>
              <a:rPr lang="en-GB"/>
              <a:t>/buses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8F27C59-192C-3140-31C2-029659A8D3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433999"/>
              </p:ext>
            </p:extLst>
          </p:nvPr>
        </p:nvGraphicFramePr>
        <p:xfrm>
          <a:off x="838200" y="3574574"/>
          <a:ext cx="10515600" cy="853440"/>
        </p:xfrm>
        <a:graphic>
          <a:graphicData uri="http://schemas.openxmlformats.org/drawingml/2006/table">
            <a:tbl>
              <a:tblPr firstRow="1" bandRow="1" bandCol="1">
                <a:tableStyleId>{073A0DAA-6AF3-43AB-8588-CEC1D06C72B9}</a:tableStyleId>
              </a:tblPr>
              <a:tblGrid>
                <a:gridCol w="1001085">
                  <a:extLst>
                    <a:ext uri="{9D8B030D-6E8A-4147-A177-3AD203B41FA5}">
                      <a16:colId xmlns:a16="http://schemas.microsoft.com/office/drawing/2014/main" val="1766685528"/>
                    </a:ext>
                  </a:extLst>
                </a:gridCol>
                <a:gridCol w="1720352">
                  <a:extLst>
                    <a:ext uri="{9D8B030D-6E8A-4147-A177-3AD203B41FA5}">
                      <a16:colId xmlns:a16="http://schemas.microsoft.com/office/drawing/2014/main" val="4038258121"/>
                    </a:ext>
                  </a:extLst>
                </a:gridCol>
                <a:gridCol w="990570">
                  <a:extLst>
                    <a:ext uri="{9D8B030D-6E8A-4147-A177-3AD203B41FA5}">
                      <a16:colId xmlns:a16="http://schemas.microsoft.com/office/drawing/2014/main" val="210390221"/>
                    </a:ext>
                  </a:extLst>
                </a:gridCol>
                <a:gridCol w="1360719">
                  <a:extLst>
                    <a:ext uri="{9D8B030D-6E8A-4147-A177-3AD203B41FA5}">
                      <a16:colId xmlns:a16="http://schemas.microsoft.com/office/drawing/2014/main" val="3994620460"/>
                    </a:ext>
                  </a:extLst>
                </a:gridCol>
                <a:gridCol w="1064179">
                  <a:extLst>
                    <a:ext uri="{9D8B030D-6E8A-4147-A177-3AD203B41FA5}">
                      <a16:colId xmlns:a16="http://schemas.microsoft.com/office/drawing/2014/main" val="3073874262"/>
                    </a:ext>
                  </a:extLst>
                </a:gridCol>
                <a:gridCol w="1141994">
                  <a:extLst>
                    <a:ext uri="{9D8B030D-6E8A-4147-A177-3AD203B41FA5}">
                      <a16:colId xmlns:a16="http://schemas.microsoft.com/office/drawing/2014/main" val="226345653"/>
                    </a:ext>
                  </a:extLst>
                </a:gridCol>
                <a:gridCol w="1034735">
                  <a:extLst>
                    <a:ext uri="{9D8B030D-6E8A-4147-A177-3AD203B41FA5}">
                      <a16:colId xmlns:a16="http://schemas.microsoft.com/office/drawing/2014/main" val="3838619116"/>
                    </a:ext>
                  </a:extLst>
                </a:gridCol>
                <a:gridCol w="1160922">
                  <a:extLst>
                    <a:ext uri="{9D8B030D-6E8A-4147-A177-3AD203B41FA5}">
                      <a16:colId xmlns:a16="http://schemas.microsoft.com/office/drawing/2014/main" val="1787361913"/>
                    </a:ext>
                  </a:extLst>
                </a:gridCol>
                <a:gridCol w="1041044">
                  <a:extLst>
                    <a:ext uri="{9D8B030D-6E8A-4147-A177-3AD203B41FA5}">
                      <a16:colId xmlns:a16="http://schemas.microsoft.com/office/drawing/2014/main" val="32880559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Outcome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Characteristic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Odds Ratio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 Confidence Interval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p-value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Outcome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Odds Ratio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 Confidence Interval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p-value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32796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Fatal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Gender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Severe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8398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Male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6576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Female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1.42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0.51, 3.99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0.61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0.35, 1.05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0.077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4329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Day or Night?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8054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 Night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5621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 Day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0.19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0.07, 0.50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&lt;0.001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0.89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0.53, 1.49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 dirty="0">
                          <a:effectLst/>
                        </a:rPr>
                        <a:t>0.7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83243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DD6CB-8F37-2BA2-1459-7B6E6033E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378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3EFA6C3-82DC-4131-9929-2523E6FD0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4FF6F-19D8-A9E6-E498-6815FEE00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817" y="562947"/>
            <a:ext cx="581636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Comparison with other Chilean cities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EC9469E-14CA-4358-BABC-CBF836A6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69680" cy="767978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5753" y="6027658"/>
            <a:ext cx="7906247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A6683-4A74-3F44-CA40-40D99F7608E9}"/>
              </a:ext>
            </a:extLst>
          </p:cNvPr>
          <p:cNvSpPr txBox="1">
            <a:spLocks/>
          </p:cNvSpPr>
          <p:nvPr/>
        </p:nvSpPr>
        <p:spPr>
          <a:xfrm>
            <a:off x="5866817" y="2269131"/>
            <a:ext cx="5816362" cy="39085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Higher impact of buses on road safety in other Chilean cities</a:t>
            </a:r>
          </a:p>
          <a:p>
            <a:endParaRPr lang="en-US" sz="2600" dirty="0"/>
          </a:p>
          <a:p>
            <a:r>
              <a:rPr lang="en-US" sz="2600" dirty="0"/>
              <a:t>No reduction of fatalities involving buses in </a:t>
            </a:r>
            <a:r>
              <a:rPr lang="en-US" sz="2600" dirty="0">
                <a:effectLst/>
              </a:rPr>
              <a:t>Greater Valparaíso between 2002-2011 and 2012-2021 </a:t>
            </a:r>
          </a:p>
          <a:p>
            <a:endParaRPr lang="en-US" sz="2600" dirty="0"/>
          </a:p>
          <a:p>
            <a:r>
              <a:rPr lang="en-US" sz="2600" dirty="0">
                <a:effectLst/>
              </a:rPr>
              <a:t>Similar rate in those cities than in Santiago before Transantiago </a:t>
            </a:r>
          </a:p>
          <a:p>
            <a:endParaRPr lang="en-US" sz="2600" dirty="0"/>
          </a:p>
          <a:p>
            <a:r>
              <a:rPr lang="en-US" sz="2600" dirty="0"/>
              <a:t>Partly answers specific goal 8</a:t>
            </a:r>
            <a:endParaRPr lang="en-US" sz="2600" dirty="0">
              <a:effectLst/>
            </a:endParaRPr>
          </a:p>
          <a:p>
            <a:endParaRPr lang="en-US" sz="2000" dirty="0"/>
          </a:p>
          <a:p>
            <a:endParaRPr lang="en-US" sz="2000" dirty="0">
              <a:effectLst/>
            </a:endParaRPr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7995C1-B483-D5C1-4FEB-D6FAFC79B4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4356" y="273240"/>
          <a:ext cx="5058106" cy="6311519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469896">
                  <a:extLst>
                    <a:ext uri="{9D8B030D-6E8A-4147-A177-3AD203B41FA5}">
                      <a16:colId xmlns:a16="http://schemas.microsoft.com/office/drawing/2014/main" val="525537860"/>
                    </a:ext>
                  </a:extLst>
                </a:gridCol>
                <a:gridCol w="738279">
                  <a:extLst>
                    <a:ext uri="{9D8B030D-6E8A-4147-A177-3AD203B41FA5}">
                      <a16:colId xmlns:a16="http://schemas.microsoft.com/office/drawing/2014/main" val="3754974225"/>
                    </a:ext>
                  </a:extLst>
                </a:gridCol>
                <a:gridCol w="1019507">
                  <a:extLst>
                    <a:ext uri="{9D8B030D-6E8A-4147-A177-3AD203B41FA5}">
                      <a16:colId xmlns:a16="http://schemas.microsoft.com/office/drawing/2014/main" val="3270607402"/>
                    </a:ext>
                  </a:extLst>
                </a:gridCol>
                <a:gridCol w="830424">
                  <a:extLst>
                    <a:ext uri="{9D8B030D-6E8A-4147-A177-3AD203B41FA5}">
                      <a16:colId xmlns:a16="http://schemas.microsoft.com/office/drawing/2014/main" val="181661405"/>
                    </a:ext>
                  </a:extLst>
                </a:gridCol>
              </a:tblGrid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 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Santiago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Greater Concepción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Greater Valparaíso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3374346452"/>
                  </a:ext>
                </a:extLst>
              </a:tr>
              <a:tr h="181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Population (inhabitants)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6,782,636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1,011,161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1,009,370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275177981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Pedestrian fatalities involving a public transport bus 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135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36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33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668756411"/>
                  </a:ext>
                </a:extLst>
              </a:tr>
              <a:tr h="181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Pedestrian fatalities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515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117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85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785297047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Proportion of pedestrian fatalities involving a public transport bus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26.2%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30.8%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38.8%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3133215846"/>
                  </a:ext>
                </a:extLst>
              </a:tr>
              <a:tr h="491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pedestrian fatalities involving a public transport bus (rate for 1 million inhabitant)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19.9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35.6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32.7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2566940986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pedestrian fatalities (rate for 1 million inhabitant)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75.9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115.7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84.2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413508788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Cyclist fatalities involving a public transport bus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28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2686381222"/>
                  </a:ext>
                </a:extLst>
              </a:tr>
              <a:tr h="181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Cyclist fatalities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104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8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4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651095087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Proportion of traffic fatalities involving a public transport bus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26.9%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50.0%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75.0%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249653919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cyclist fatalities involving a public transport bus (rate for 1 million inhabitant)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4.1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4.0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3.0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4228490218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cyclist fatalities (rate for 1 million inhabitant)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15.3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7.9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4.0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3239421827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Traffic fatalities involving a public transport bus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242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55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46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3300540452"/>
                  </a:ext>
                </a:extLst>
              </a:tr>
              <a:tr h="181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Total fatalities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1243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218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182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721063683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Proportion of traffic fatalities involving a public transport bus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19.5%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25.2%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25.3%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263537630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traffic fatalities involving a public transport bus (rate for 1 million inhabitant)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35.7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54.4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45.6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810196439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traffic fatalities (rate for 1 million inhabitant)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183.3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215.6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180.3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069478114"/>
                  </a:ext>
                </a:extLst>
              </a:tr>
            </a:tbl>
          </a:graphicData>
        </a:graphic>
      </p:graphicFrame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FEB668CE-2CF2-6B90-7146-BF55041DF3E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44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91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BF56-9B4E-085A-319F-0EA0B500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Road Safety Management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4ED05A-C2C5-1C79-715E-A4F83EBDF2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52020" y="1765333"/>
          <a:ext cx="7687960" cy="346629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60705">
                  <a:extLst>
                    <a:ext uri="{9D8B030D-6E8A-4147-A177-3AD203B41FA5}">
                      <a16:colId xmlns:a16="http://schemas.microsoft.com/office/drawing/2014/main" val="1814075189"/>
                    </a:ext>
                  </a:extLst>
                </a:gridCol>
                <a:gridCol w="2527255">
                  <a:extLst>
                    <a:ext uri="{9D8B030D-6E8A-4147-A177-3AD203B41FA5}">
                      <a16:colId xmlns:a16="http://schemas.microsoft.com/office/drawing/2014/main" val="325879749"/>
                    </a:ext>
                  </a:extLst>
                </a:gridCol>
              </a:tblGrid>
              <a:tr h="1162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Measure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Possible involved stakeholders in Santiago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274716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Coordinate the road safety work of operators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DTPM, bus operators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21070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Set realistic and long-term targets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DTPM, CONASET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4784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</a:rPr>
                        <a:t>Promote traffic safety management initiatives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DTPM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956724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Crease a safe network structure and bus routes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DTPM, bus operators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015815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B3C0E-75A0-6173-F0A1-618B10B1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338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BF56-9B4E-085A-319F-0EA0B500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 speed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4ED05A-C2C5-1C79-715E-A4F83EBDF2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52020" y="1838130"/>
          <a:ext cx="7687960" cy="415703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60705">
                  <a:extLst>
                    <a:ext uri="{9D8B030D-6E8A-4147-A177-3AD203B41FA5}">
                      <a16:colId xmlns:a16="http://schemas.microsoft.com/office/drawing/2014/main" val="1814075189"/>
                    </a:ext>
                  </a:extLst>
                </a:gridCol>
                <a:gridCol w="2527255">
                  <a:extLst>
                    <a:ext uri="{9D8B030D-6E8A-4147-A177-3AD203B41FA5}">
                      <a16:colId xmlns:a16="http://schemas.microsoft.com/office/drawing/2014/main" val="325879749"/>
                    </a:ext>
                  </a:extLst>
                </a:gridCol>
              </a:tblGrid>
              <a:tr h="1154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Measure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Possible involved stakeholders in Santiago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274716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 a speeding monitoring system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21070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a geofencing system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4784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Intelligent Speed Assistance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956724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speed limits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Ministry, Regional Government, DTPM, CONASET, municipalities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015815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6C691-088D-8E12-41E3-5862417EE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18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BF56-9B4E-085A-319F-0EA0B500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 Vehicles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4ED05A-C2C5-1C79-715E-A4F83EBDF2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52020" y="1838130"/>
          <a:ext cx="7687960" cy="476074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60705">
                  <a:extLst>
                    <a:ext uri="{9D8B030D-6E8A-4147-A177-3AD203B41FA5}">
                      <a16:colId xmlns:a16="http://schemas.microsoft.com/office/drawing/2014/main" val="1814075189"/>
                    </a:ext>
                  </a:extLst>
                </a:gridCol>
                <a:gridCol w="2527255">
                  <a:extLst>
                    <a:ext uri="{9D8B030D-6E8A-4147-A177-3AD203B41FA5}">
                      <a16:colId xmlns:a16="http://schemas.microsoft.com/office/drawing/2014/main" val="325879749"/>
                    </a:ext>
                  </a:extLst>
                </a:gridCol>
              </a:tblGrid>
              <a:tr h="839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Measure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Possible involved stakeholders in Santiago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274716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Improve vision standards for buses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21070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system for the detection of pedestrians and cyclists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4784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Advanced Emergency Braking system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956724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Improve Vulnerable Road User (VRU) Frontal Crashworthiness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0158157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Make bus interior occupant friendly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6071807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driver distraction warning systems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762835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C3C70-CEFB-A344-D76C-C0D98D62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8881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BF56-9B4E-085A-319F-0EA0B500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 road user behaviours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4ED05A-C2C5-1C79-715E-A4F83EBDF2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52020" y="1838130"/>
          <a:ext cx="7687960" cy="345880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60705">
                  <a:extLst>
                    <a:ext uri="{9D8B030D-6E8A-4147-A177-3AD203B41FA5}">
                      <a16:colId xmlns:a16="http://schemas.microsoft.com/office/drawing/2014/main" val="1814075189"/>
                    </a:ext>
                  </a:extLst>
                </a:gridCol>
                <a:gridCol w="2527255">
                  <a:extLst>
                    <a:ext uri="{9D8B030D-6E8A-4147-A177-3AD203B41FA5}">
                      <a16:colId xmlns:a16="http://schemas.microsoft.com/office/drawing/2014/main" val="325879749"/>
                    </a:ext>
                  </a:extLst>
                </a:gridCol>
              </a:tblGrid>
              <a:tr h="1154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Measure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Possible involved stakeholders in Santiago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274716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 a driver monitoring system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21070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driver training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4784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driver stress and promote a safety culture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956724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Promote women drivers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015815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55D97-DD79-8791-D618-FB1BA671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469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BF56-9B4E-085A-319F-0EA0B500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 roads for all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4ED05A-C2C5-1C79-715E-A4F83EBDF2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52020" y="1838130"/>
          <a:ext cx="7687960" cy="3679989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60705">
                  <a:extLst>
                    <a:ext uri="{9D8B030D-6E8A-4147-A177-3AD203B41FA5}">
                      <a16:colId xmlns:a16="http://schemas.microsoft.com/office/drawing/2014/main" val="1814075189"/>
                    </a:ext>
                  </a:extLst>
                </a:gridCol>
                <a:gridCol w="2527255">
                  <a:extLst>
                    <a:ext uri="{9D8B030D-6E8A-4147-A177-3AD203B41FA5}">
                      <a16:colId xmlns:a16="http://schemas.microsoft.com/office/drawing/2014/main" val="325879749"/>
                    </a:ext>
                  </a:extLst>
                </a:gridCol>
              </a:tblGrid>
              <a:tr h="1154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Measure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Possible involved stakeholders in Santiago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274716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Separate buses from other road users: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 dedicated bus infrastructure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 dedicated bicycle/pedestrian facilities with conflict-free traffic intersections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Ministry, Regional Government, DTPM, CONASET, municipalities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210701"/>
                  </a:ext>
                </a:extLst>
              </a:tr>
              <a:tr h="435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safe access to public transport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Ministry, Regional Government, DTPM, CONASET, municipalities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4784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C0FB-9620-625E-D602-240ABDD7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712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5406D-716E-041E-1CE6-51FC3A5D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23" y="474906"/>
            <a:ext cx="4518134" cy="21274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L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Riesgo de los buses del transporte publico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51B926-383F-C005-6CF0-2D4114B7A4A1}"/>
              </a:ext>
            </a:extLst>
          </p:cNvPr>
          <p:cNvSpPr txBox="1"/>
          <p:nvPr/>
        </p:nvSpPr>
        <p:spPr>
          <a:xfrm>
            <a:off x="665222" y="2777879"/>
            <a:ext cx="4877161" cy="261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1737" indent="-228600">
              <a:lnSpc>
                <a:spcPct val="90000"/>
              </a:lnSpc>
              <a:spcBef>
                <a:spcPts val="530"/>
              </a:spcBef>
            </a:pP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5" name="Picture 4" descr="A bus driving on a road&#10;&#10;Description automatically generated">
            <a:extLst>
              <a:ext uri="{FF2B5EF4-FFF2-40B4-BE49-F238E27FC236}">
                <a16:creationId xmlns:a16="http://schemas.microsoft.com/office/drawing/2014/main" id="{BF25FDFD-7F01-C49D-9BC0-F8FCC32C0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r="18113" b="3"/>
          <a:stretch/>
        </p:blipFill>
        <p:spPr>
          <a:xfrm>
            <a:off x="8999830" y="-30416"/>
            <a:ext cx="3184061" cy="3089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C0468A-F209-BCE4-C90C-7BF064C31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86" r="23449" b="-1"/>
          <a:stretch/>
        </p:blipFill>
        <p:spPr>
          <a:xfrm>
            <a:off x="5840097" y="-12534"/>
            <a:ext cx="3184061" cy="3089543"/>
          </a:xfrm>
          <a:prstGeom prst="rect">
            <a:avLst/>
          </a:prstGeom>
        </p:spPr>
      </p:pic>
      <p:pic>
        <p:nvPicPr>
          <p:cNvPr id="7" name="Google Shape;88;p17">
            <a:extLst>
              <a:ext uri="{FF2B5EF4-FFF2-40B4-BE49-F238E27FC236}">
                <a16:creationId xmlns:a16="http://schemas.microsoft.com/office/drawing/2014/main" id="{D9E1D6EB-681D-BD7A-EF5C-DBD2C6E14462}"/>
              </a:ext>
            </a:extLst>
          </p:cNvPr>
          <p:cNvPicPr preferRelativeResize="0"/>
          <p:nvPr/>
        </p:nvPicPr>
        <p:blipFill rotWithShape="1">
          <a:blip r:embed="rId5"/>
          <a:srcRect l="21667" r="16865"/>
          <a:stretch/>
        </p:blipFill>
        <p:spPr>
          <a:xfrm>
            <a:off x="5823888" y="3089540"/>
            <a:ext cx="3184059" cy="3768460"/>
          </a:xfrm>
          <a:prstGeom prst="rect">
            <a:avLst/>
          </a:prstGeom>
          <a:noFill/>
        </p:spPr>
      </p:pic>
      <p:pic>
        <p:nvPicPr>
          <p:cNvPr id="1028" name="Picture 4" descr="MTT: Este es el plan de transporte para este viernes 22 de noviembre —  Rock&amp;Pop">
            <a:extLst>
              <a:ext uri="{FF2B5EF4-FFF2-40B4-BE49-F238E27FC236}">
                <a16:creationId xmlns:a16="http://schemas.microsoft.com/office/drawing/2014/main" id="{0A4A701D-10D4-E4CC-2328-3031F9322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5" r="7093"/>
          <a:stretch/>
        </p:blipFill>
        <p:spPr bwMode="auto">
          <a:xfrm>
            <a:off x="9007947" y="3059116"/>
            <a:ext cx="3184053" cy="378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69F8E77D-EF61-4552-BF91-E9050C9B9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07949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36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32000" y="3077010"/>
            <a:ext cx="6360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7BFBE-123D-7D91-27E6-78B067399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38" y="2622132"/>
            <a:ext cx="5180045" cy="4351338"/>
          </a:xfrm>
        </p:spPr>
        <p:txBody>
          <a:bodyPr>
            <a:normAutofit/>
          </a:bodyPr>
          <a:lstStyle/>
          <a:p>
            <a:pPr marL="181737">
              <a:spcBef>
                <a:spcPts val="530"/>
              </a:spcBef>
            </a:pPr>
            <a:endParaRPr lang="es-CL" sz="2400" dirty="0">
              <a:solidFill>
                <a:schemeClr val="bg1"/>
              </a:solidFill>
            </a:endParaRPr>
          </a:p>
          <a:p>
            <a:pPr marL="181737">
              <a:spcBef>
                <a:spcPts val="530"/>
              </a:spcBef>
            </a:pPr>
            <a:r>
              <a:rPr lang="es-CL" sz="2400" dirty="0">
                <a:solidFill>
                  <a:schemeClr val="bg1"/>
                </a:solidFill>
              </a:rPr>
              <a:t>Vehículos pesados</a:t>
            </a:r>
          </a:p>
          <a:p>
            <a:pPr marL="181737">
              <a:spcBef>
                <a:spcPts val="530"/>
              </a:spcBef>
            </a:pPr>
            <a:endParaRPr lang="es-CL" sz="2400" dirty="0">
              <a:solidFill>
                <a:schemeClr val="bg1"/>
              </a:solidFill>
            </a:endParaRPr>
          </a:p>
          <a:p>
            <a:pPr marL="181737">
              <a:spcBef>
                <a:spcPts val="530"/>
              </a:spcBef>
            </a:pPr>
            <a:r>
              <a:rPr lang="es-CL" sz="2400" dirty="0">
                <a:solidFill>
                  <a:schemeClr val="bg1"/>
                </a:solidFill>
              </a:rPr>
              <a:t>Puntos ciegos</a:t>
            </a:r>
          </a:p>
          <a:p>
            <a:pPr marL="181737">
              <a:spcBef>
                <a:spcPts val="530"/>
              </a:spcBef>
            </a:pPr>
            <a:endParaRPr lang="es-CL" sz="2400" dirty="0">
              <a:solidFill>
                <a:schemeClr val="bg1"/>
              </a:solidFill>
            </a:endParaRPr>
          </a:p>
          <a:p>
            <a:pPr marL="181737">
              <a:spcBef>
                <a:spcPts val="530"/>
              </a:spcBef>
            </a:pPr>
            <a:r>
              <a:rPr lang="es-CL" sz="2400" dirty="0">
                <a:solidFill>
                  <a:schemeClr val="bg1"/>
                </a:solidFill>
              </a:rPr>
              <a:t>Alto radio de giro</a:t>
            </a:r>
          </a:p>
          <a:p>
            <a:pPr marL="181737">
              <a:spcBef>
                <a:spcPts val="530"/>
              </a:spcBef>
            </a:pPr>
            <a:endParaRPr lang="es-CL" sz="2400" dirty="0">
              <a:solidFill>
                <a:schemeClr val="bg1"/>
              </a:solidFill>
            </a:endParaRPr>
          </a:p>
          <a:p>
            <a:pPr marL="181737">
              <a:spcBef>
                <a:spcPts val="530"/>
              </a:spcBef>
            </a:pPr>
            <a:r>
              <a:rPr lang="es-CL" sz="2400" dirty="0">
                <a:solidFill>
                  <a:schemeClr val="bg1"/>
                </a:solidFill>
              </a:rPr>
              <a:t>Circulan en área con alta densidad de peatones y ciclistas</a:t>
            </a:r>
          </a:p>
          <a:p>
            <a:endParaRPr lang="es-CL" sz="24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2A2778-34D6-9317-0CB4-9F29B3AD7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8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97"/>
    </mc:Choice>
    <mc:Fallback xmlns="">
      <p:transition spd="slow" advTm="33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BF56-9B4E-085A-319F-0EA0B500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 post-crash care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4ED05A-C2C5-1C79-715E-A4F83EBDF2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52020" y="1838130"/>
          <a:ext cx="7687960" cy="242208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60705">
                  <a:extLst>
                    <a:ext uri="{9D8B030D-6E8A-4147-A177-3AD203B41FA5}">
                      <a16:colId xmlns:a16="http://schemas.microsoft.com/office/drawing/2014/main" val="1814075189"/>
                    </a:ext>
                  </a:extLst>
                </a:gridCol>
                <a:gridCol w="2527255">
                  <a:extLst>
                    <a:ext uri="{9D8B030D-6E8A-4147-A177-3AD203B41FA5}">
                      <a16:colId xmlns:a16="http://schemas.microsoft.com/office/drawing/2014/main" val="325879749"/>
                    </a:ext>
                  </a:extLst>
                </a:gridCol>
              </a:tblGrid>
              <a:tr h="1154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Measure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Possible involved stakeholders in Santiago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274716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automatic Emergency alerting from bus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210701"/>
                  </a:ext>
                </a:extLst>
              </a:tr>
              <a:tr h="435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Investigate road crashes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CONASET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4784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C34C8-2946-B53C-E3EF-E8D608137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397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6364B-D2FF-5BB3-D1D6-2FF202A4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30" y="598852"/>
            <a:ext cx="10866537" cy="900131"/>
          </a:xfrm>
        </p:spPr>
        <p:txBody>
          <a:bodyPr anchor="t">
            <a:normAutofit fontScale="90000"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Historia de los buses del transporte público en Santiago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CCB76-489B-63ED-55A4-6BC2B003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2171" y="5884619"/>
            <a:ext cx="2135171" cy="284195"/>
          </a:xfrm>
        </p:spPr>
        <p:txBody>
          <a:bodyPr/>
          <a:lstStyle/>
          <a:p>
            <a:pPr defTabSz="704088">
              <a:spcAft>
                <a:spcPts val="600"/>
              </a:spcAft>
            </a:pPr>
            <a:fld id="{FEAFDE1C-EDFF-48A0-9F39-5F50C4A0D910}" type="slidenum">
              <a:rPr lang="en-GB" sz="92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704088"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EBFCB-596B-1EB1-26B7-7694455FE151}"/>
              </a:ext>
            </a:extLst>
          </p:cNvPr>
          <p:cNvSpPr txBox="1"/>
          <p:nvPr/>
        </p:nvSpPr>
        <p:spPr>
          <a:xfrm>
            <a:off x="3809999" y="6206437"/>
            <a:ext cx="4572001" cy="299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84632">
              <a:lnSpc>
                <a:spcPts val="1696"/>
              </a:lnSpc>
              <a:spcBef>
                <a:spcPts val="636"/>
              </a:spcBef>
              <a:spcAft>
                <a:spcPts val="636"/>
              </a:spcAft>
            </a:pPr>
            <a:r>
              <a:rPr lang="en-GB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Fuente: Tapia, 2023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5C6EFB7-2912-31CC-7357-259C028EFF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6</a:t>
            </a:fld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0" name="Content Placeholder 19" descr="A diagram of buses with text&#10;&#10;Description automatically generated">
            <a:extLst>
              <a:ext uri="{FF2B5EF4-FFF2-40B4-BE49-F238E27FC236}">
                <a16:creationId xmlns:a16="http://schemas.microsoft.com/office/drawing/2014/main" id="{28A8E7A2-E5E0-56A4-E5EF-13249E91A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005814"/>
            <a:ext cx="11206917" cy="4253334"/>
          </a:xfrm>
        </p:spPr>
      </p:pic>
    </p:spTree>
    <p:extLst>
      <p:ext uri="{BB962C8B-B14F-4D97-AF65-F5344CB8AC3E}">
        <p14:creationId xmlns:p14="http://schemas.microsoft.com/office/powerpoint/2010/main" val="25170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42"/>
    </mc:Choice>
    <mc:Fallback xmlns="">
      <p:transition spd="slow" advTm="10624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5" y="1354819"/>
            <a:ext cx="5240881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L" sz="6000" dirty="0">
                <a:solidFill>
                  <a:schemeClr val="bg1"/>
                </a:solidFill>
              </a:rPr>
              <a:t>Objetivos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72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422C2-D6A3-9C46-B0D1-C7999FEC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7</a:t>
            </a:fld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"/>
    </mc:Choice>
    <mc:Fallback xmlns="">
      <p:transition spd="slow" advTm="115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lurred motion traffic">
            <a:extLst>
              <a:ext uri="{FF2B5EF4-FFF2-40B4-BE49-F238E27FC236}">
                <a16:creationId xmlns:a16="http://schemas.microsoft.com/office/drawing/2014/main" id="{BB9CE69E-CF97-0956-1713-DD4F0408D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455" b="8275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A7B0C4-38C5-0FB3-AE6B-FDE275E7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rgbClr val="FFFFFF"/>
                </a:solidFill>
              </a:rPr>
              <a:t>Objetivos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8C1F9-4799-B9AD-1091-7D207D518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945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ES" sz="51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Estudiar y ofrecer soluciones para la prevención de colisiones viales de buses de transporte público en Santiago de Chile, en particular colisiones de peatones y ciclistas.</a:t>
            </a:r>
          </a:p>
          <a:p>
            <a:pPr marL="0" indent="0">
              <a:buNone/>
            </a:pPr>
            <a:endParaRPr lang="es-ES" sz="2400" dirty="0">
              <a:solidFill>
                <a:srgbClr val="FFFF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S" sz="51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Objetivos específicos: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33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¿Cuál es el impacto de los buses de transporte público sobre la seguridad vial en Santiago?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33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¿Qué factores de riesgo aumentan la gravedad de los siniestros viales entre buses del transporte público y peatones en Santiago?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33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¿Qué factores de riesgo aumentan la gravedad de los siniestros viales entre buses del transporte público y ciclistas en Santiago?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33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¿Es menos probable que las mujeres conductoras se vean involucradas en siniestro de tránsito fatales?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33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¿Cuáles fueron los efectos sobre la seguridad vial de la implementación del Transantiago?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33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¿Cuáles son los efectos sobre la seguridad vial del despliegue del estándar RED?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33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¿Cómo compara Santiago con otras ciudades en términos de seguridad vial de buses de transporte público?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33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¿Qué estrategias y medidas se podrían poner en marcha para mejorar la seguridad vial de los autobuses de transporte público?</a:t>
            </a:r>
            <a:endParaRPr lang="en-GB" sz="3300" dirty="0">
              <a:solidFill>
                <a:srgbClr val="FFFF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18B14-1437-5130-5846-B73642D6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AFDE1C-EDFF-48A0-9F39-5F50C4A0D910}" type="slidenum">
              <a:rPr lang="en-GB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21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2507"/>
    </mc:Choice>
    <mc:Fallback xmlns="">
      <p:transition spd="slow" advTm="6250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5" y="1354819"/>
            <a:ext cx="5240881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L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Literatura </a:t>
            </a:r>
            <a:br>
              <a:rPr lang="es-CL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s-CL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C04C5-EF9F-5A2B-7C41-6E7A3784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9</a:t>
            </a:fld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4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"/>
    </mc:Choice>
    <mc:Fallback xmlns="">
      <p:transition spd="slow" advTm="139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8.6|8.8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9.9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9.3|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2|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2.3|10.1|5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3717</TotalTime>
  <Words>3547</Words>
  <Application>Microsoft Office PowerPoint</Application>
  <PresentationFormat>Widescreen</PresentationFormat>
  <Paragraphs>824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Symbol</vt:lpstr>
      <vt:lpstr>Times New Roman</vt:lpstr>
      <vt:lpstr>Wingdings 3</vt:lpstr>
      <vt:lpstr>Office Theme</vt:lpstr>
      <vt:lpstr>Master - Final Tesis  Riesgo del transporte público para peatones y ciclistas  Caso de estudio de Santiago de Chile</vt:lpstr>
      <vt:lpstr>Tesis</vt:lpstr>
      <vt:lpstr>Contexto   </vt:lpstr>
      <vt:lpstr>Seguridad Vial</vt:lpstr>
      <vt:lpstr>Riesgo de los buses del transporte publico</vt:lpstr>
      <vt:lpstr>Historia de los buses del transporte público en Santiago</vt:lpstr>
      <vt:lpstr>Objetivos   </vt:lpstr>
      <vt:lpstr>Objetivos</vt:lpstr>
      <vt:lpstr>Literatura  </vt:lpstr>
      <vt:lpstr>Literatura y déficit de investigación</vt:lpstr>
      <vt:lpstr>Modelos de severidad – factores de riesgos</vt:lpstr>
      <vt:lpstr>Modelos de severidad</vt:lpstr>
      <vt:lpstr>Evaluación de políticas de seguridad vial</vt:lpstr>
      <vt:lpstr>Metodología  </vt:lpstr>
      <vt:lpstr>Datos</vt:lpstr>
      <vt:lpstr>Estadística descriptiva 
</vt:lpstr>
      <vt:lpstr>Modelos de severidad de siniestros de tránsito
</vt:lpstr>
      <vt:lpstr>Evaluación de políticas de seguridad vial
</vt:lpstr>
      <vt:lpstr>Resultados  </vt:lpstr>
      <vt:lpstr>Impacto de los buses del transporte público en Santiago</vt:lpstr>
      <vt:lpstr>Modelos de severidad -  resultados
</vt:lpstr>
      <vt:lpstr>Factores de riesgo – Maniobra del conductor de bus 
</vt:lpstr>
      <vt:lpstr>PowerPoint Presentation</vt:lpstr>
      <vt:lpstr>Las conductoras de buses</vt:lpstr>
      <vt:lpstr>Ubicación siniestros fatales </vt:lpstr>
      <vt:lpstr>Ubicación siniestros fatales - Ejemplos</vt:lpstr>
      <vt:lpstr>Evaluación de las políticas publicas</vt:lpstr>
      <vt:lpstr>Evaluación - Transantiago </vt:lpstr>
      <vt:lpstr>Evaluación - Red estándar despliegue </vt:lpstr>
      <vt:lpstr>Evaluación - Red estándar despliegue</vt:lpstr>
      <vt:lpstr>Comparación con otras ciudades chilenas
</vt:lpstr>
      <vt:lpstr>Comparación con el Gran Londres
</vt:lpstr>
      <vt:lpstr>Recomendaciones  </vt:lpstr>
      <vt:lpstr>Recomendaciones</vt:lpstr>
      <vt:lpstr>Vehículos Seguros</vt:lpstr>
      <vt:lpstr>Conductoras</vt:lpstr>
      <vt:lpstr>Conclusiones</vt:lpstr>
      <vt:lpstr>Gracias</vt:lpstr>
      <vt:lpstr>En memoria de:  Valeria Gazzano Archiles  Isabel La Cruz Pappaterra  Eugenia La Cruz Pappaterra</vt:lpstr>
      <vt:lpstr>Anexos   </vt:lpstr>
      <vt:lpstr>Pedestrians/buses Severity</vt:lpstr>
      <vt:lpstr>Models AIC</vt:lpstr>
      <vt:lpstr>Severity Model – Cyclists/buses</vt:lpstr>
      <vt:lpstr>Comparison with other Chilean cities</vt:lpstr>
      <vt:lpstr>Road Safety Management</vt:lpstr>
      <vt:lpstr>Safe speed</vt:lpstr>
      <vt:lpstr>Safe Vehicles</vt:lpstr>
      <vt:lpstr>Safe road user behaviours</vt:lpstr>
      <vt:lpstr>Safe roads for all</vt:lpstr>
      <vt:lpstr>Safe post-crash care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Axel Rimbaud</dc:creator>
  <cp:lastModifiedBy>Axel Rimbaud</cp:lastModifiedBy>
  <cp:revision>110</cp:revision>
  <dcterms:created xsi:type="dcterms:W3CDTF">2023-07-08T10:25:18Z</dcterms:created>
  <dcterms:modified xsi:type="dcterms:W3CDTF">2023-07-20T15:35:33Z</dcterms:modified>
</cp:coreProperties>
</file>